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3" r:id="rId5"/>
  </p:sldMasterIdLst>
  <p:notesMasterIdLst>
    <p:notesMasterId r:id="rId76"/>
  </p:notesMasterIdLst>
  <p:sldIdLst>
    <p:sldId id="256" r:id="rId6"/>
    <p:sldId id="259" r:id="rId7"/>
    <p:sldId id="306" r:id="rId8"/>
    <p:sldId id="307" r:id="rId9"/>
    <p:sldId id="308" r:id="rId10"/>
    <p:sldId id="311" r:id="rId11"/>
    <p:sldId id="309" r:id="rId12"/>
    <p:sldId id="310" r:id="rId13"/>
    <p:sldId id="312" r:id="rId14"/>
    <p:sldId id="313" r:id="rId15"/>
    <p:sldId id="277" r:id="rId16"/>
    <p:sldId id="314" r:id="rId17"/>
    <p:sldId id="315" r:id="rId18"/>
    <p:sldId id="316" r:id="rId19"/>
    <p:sldId id="352" r:id="rId20"/>
    <p:sldId id="317" r:id="rId21"/>
    <p:sldId id="318" r:id="rId22"/>
    <p:sldId id="319" r:id="rId23"/>
    <p:sldId id="353" r:id="rId24"/>
    <p:sldId id="320" r:id="rId25"/>
    <p:sldId id="321" r:id="rId26"/>
    <p:sldId id="354" r:id="rId27"/>
    <p:sldId id="322" r:id="rId28"/>
    <p:sldId id="323" r:id="rId29"/>
    <p:sldId id="355" r:id="rId30"/>
    <p:sldId id="324" r:id="rId31"/>
    <p:sldId id="325" r:id="rId32"/>
    <p:sldId id="357" r:id="rId33"/>
    <p:sldId id="326" r:id="rId34"/>
    <p:sldId id="358" r:id="rId35"/>
    <p:sldId id="359" r:id="rId36"/>
    <p:sldId id="327" r:id="rId37"/>
    <p:sldId id="360" r:id="rId38"/>
    <p:sldId id="328" r:id="rId39"/>
    <p:sldId id="329" r:id="rId40"/>
    <p:sldId id="361" r:id="rId41"/>
    <p:sldId id="330" r:id="rId42"/>
    <p:sldId id="373" r:id="rId43"/>
    <p:sldId id="332" r:id="rId44"/>
    <p:sldId id="333" r:id="rId45"/>
    <p:sldId id="362" r:id="rId46"/>
    <p:sldId id="334" r:id="rId47"/>
    <p:sldId id="335" r:id="rId48"/>
    <p:sldId id="336" r:id="rId49"/>
    <p:sldId id="337" r:id="rId50"/>
    <p:sldId id="338" r:id="rId51"/>
    <p:sldId id="339" r:id="rId52"/>
    <p:sldId id="340" r:id="rId53"/>
    <p:sldId id="341" r:id="rId54"/>
    <p:sldId id="342" r:id="rId55"/>
    <p:sldId id="343" r:id="rId56"/>
    <p:sldId id="344" r:id="rId57"/>
    <p:sldId id="345" r:id="rId58"/>
    <p:sldId id="346" r:id="rId59"/>
    <p:sldId id="374" r:id="rId60"/>
    <p:sldId id="372" r:id="rId61"/>
    <p:sldId id="347" r:id="rId62"/>
    <p:sldId id="348" r:id="rId63"/>
    <p:sldId id="349" r:id="rId64"/>
    <p:sldId id="350" r:id="rId65"/>
    <p:sldId id="351" r:id="rId66"/>
    <p:sldId id="363" r:id="rId67"/>
    <p:sldId id="364" r:id="rId68"/>
    <p:sldId id="371" r:id="rId69"/>
    <p:sldId id="366" r:id="rId70"/>
    <p:sldId id="370" r:id="rId71"/>
    <p:sldId id="367" r:id="rId72"/>
    <p:sldId id="368" r:id="rId73"/>
    <p:sldId id="369" r:id="rId74"/>
    <p:sldId id="305" r:id="rId7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E8F5"/>
    <a:srgbClr val="F0F4FA"/>
    <a:srgbClr val="00366C"/>
    <a:srgbClr val="E7E6E6"/>
    <a:srgbClr val="0056AC"/>
    <a:srgbClr val="817F7F"/>
    <a:srgbClr val="B5B3B3"/>
    <a:srgbClr val="233D6B"/>
    <a:srgbClr val="97CBFF"/>
    <a:srgbClr val="0B8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755AEE-C99B-4CAC-85BE-CF1632DB7FA4}" v="3" dt="2023-03-21T11:04:01.0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505754-C31E-4F1D-9363-746CDD1498EC}" type="datetimeFigureOut">
              <a:rPr lang="fr-FR" smtClean="0"/>
              <a:t>05/04/2023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9DA0F3-AAEA-4983-80C7-14F918BAC0A3}" type="slidenum">
              <a:rPr lang="fr-FR" smtClean="0"/>
              <a:t>‹N°›</a:t>
            </a:fld>
            <a:endParaRPr lang="fr-FR"/>
          </a:p>
        </p:txBody>
      </p:sp>
    </p:spTree>
    <p:extLst>
      <p:ext uri="{BB962C8B-B14F-4D97-AF65-F5344CB8AC3E}">
        <p14:creationId xmlns:p14="http://schemas.microsoft.com/office/powerpoint/2010/main" val="2356226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de Garde">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D23335CA-BA10-4E8E-A1CA-9D7F19E976E0}"/>
              </a:ext>
            </a:extLst>
          </p:cNvPr>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auto">
          <a:xfrm>
            <a:off x="1036952" y="1844621"/>
            <a:ext cx="2936169" cy="2733675"/>
          </a:xfrm>
          <a:prstGeom prst="rect">
            <a:avLst/>
          </a:prstGeom>
          <a:noFill/>
        </p:spPr>
      </p:pic>
      <p:grpSp>
        <p:nvGrpSpPr>
          <p:cNvPr id="6" name="Groupe 5">
            <a:extLst>
              <a:ext uri="{FF2B5EF4-FFF2-40B4-BE49-F238E27FC236}">
                <a16:creationId xmlns:a16="http://schemas.microsoft.com/office/drawing/2014/main" id="{876956D8-1182-4981-9715-B0C3B2E16BF0}"/>
              </a:ext>
            </a:extLst>
          </p:cNvPr>
          <p:cNvGrpSpPr/>
          <p:nvPr userDrawn="1"/>
        </p:nvGrpSpPr>
        <p:grpSpPr>
          <a:xfrm>
            <a:off x="5344527" y="206428"/>
            <a:ext cx="6847473" cy="6438975"/>
            <a:chOff x="5344527" y="122676"/>
            <a:chExt cx="6914003" cy="6551601"/>
          </a:xfrm>
          <a:solidFill>
            <a:srgbClr val="E7E6E6"/>
          </a:solidFill>
          <a:effectLst/>
        </p:grpSpPr>
        <p:sp>
          <p:nvSpPr>
            <p:cNvPr id="9" name="Rectangle 8">
              <a:extLst>
                <a:ext uri="{FF2B5EF4-FFF2-40B4-BE49-F238E27FC236}">
                  <a16:creationId xmlns:a16="http://schemas.microsoft.com/office/drawing/2014/main" id="{D26EA9C7-709A-45DE-A16A-C83CB0529923}"/>
                </a:ext>
              </a:extLst>
            </p:cNvPr>
            <p:cNvSpPr/>
            <p:nvPr/>
          </p:nvSpPr>
          <p:spPr>
            <a:xfrm>
              <a:off x="5344527" y="528515"/>
              <a:ext cx="6914003" cy="6145762"/>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3CAF545F-8334-4D57-9CFD-12048C61DF1B}"/>
                </a:ext>
              </a:extLst>
            </p:cNvPr>
            <p:cNvSpPr/>
            <p:nvPr userDrawn="1"/>
          </p:nvSpPr>
          <p:spPr>
            <a:xfrm>
              <a:off x="6486037" y="122676"/>
              <a:ext cx="5772493" cy="522489"/>
            </a:xfrm>
            <a:custGeom>
              <a:avLst/>
              <a:gdLst>
                <a:gd name="connsiteX0" fmla="*/ 0 w 5281588"/>
                <a:gd name="connsiteY0" fmla="*/ 0 h 497965"/>
                <a:gd name="connsiteX1" fmla="*/ 5281588 w 5281588"/>
                <a:gd name="connsiteY1" fmla="*/ 0 h 497965"/>
                <a:gd name="connsiteX2" fmla="*/ 5281588 w 5281588"/>
                <a:gd name="connsiteY2" fmla="*/ 497965 h 497965"/>
                <a:gd name="connsiteX3" fmla="*/ 0 w 5281588"/>
                <a:gd name="connsiteY3" fmla="*/ 497965 h 497965"/>
                <a:gd name="connsiteX4" fmla="*/ 0 w 5281588"/>
                <a:gd name="connsiteY4" fmla="*/ 0 h 497965"/>
                <a:gd name="connsiteX0" fmla="*/ 490953 w 5772541"/>
                <a:gd name="connsiteY0" fmla="*/ 0 h 528650"/>
                <a:gd name="connsiteX1" fmla="*/ 5772541 w 5772541"/>
                <a:gd name="connsiteY1" fmla="*/ 0 h 528650"/>
                <a:gd name="connsiteX2" fmla="*/ 5772541 w 5772541"/>
                <a:gd name="connsiteY2" fmla="*/ 497965 h 528650"/>
                <a:gd name="connsiteX3" fmla="*/ 0 w 5772541"/>
                <a:gd name="connsiteY3" fmla="*/ 528650 h 528650"/>
                <a:gd name="connsiteX4" fmla="*/ 490953 w 5772541"/>
                <a:gd name="connsiteY4" fmla="*/ 0 h 528650"/>
                <a:gd name="connsiteX0" fmla="*/ 441857 w 5723445"/>
                <a:gd name="connsiteY0" fmla="*/ 0 h 497965"/>
                <a:gd name="connsiteX1" fmla="*/ 5723445 w 5723445"/>
                <a:gd name="connsiteY1" fmla="*/ 0 h 497965"/>
                <a:gd name="connsiteX2" fmla="*/ 5723445 w 5723445"/>
                <a:gd name="connsiteY2" fmla="*/ 497965 h 497965"/>
                <a:gd name="connsiteX3" fmla="*/ 0 w 5723445"/>
                <a:gd name="connsiteY3" fmla="*/ 479554 h 497965"/>
                <a:gd name="connsiteX4" fmla="*/ 441857 w 5723445"/>
                <a:gd name="connsiteY4" fmla="*/ 0 h 497965"/>
                <a:gd name="connsiteX0" fmla="*/ 455871 w 5737459"/>
                <a:gd name="connsiteY0" fmla="*/ 0 h 497965"/>
                <a:gd name="connsiteX1" fmla="*/ 5737459 w 5737459"/>
                <a:gd name="connsiteY1" fmla="*/ 0 h 497965"/>
                <a:gd name="connsiteX2" fmla="*/ 5737459 w 5737459"/>
                <a:gd name="connsiteY2" fmla="*/ 497965 h 497965"/>
                <a:gd name="connsiteX3" fmla="*/ 0 w 5737459"/>
                <a:gd name="connsiteY3" fmla="*/ 493568 h 497965"/>
                <a:gd name="connsiteX4" fmla="*/ 455871 w 5737459"/>
                <a:gd name="connsiteY4" fmla="*/ 0 h 497965"/>
                <a:gd name="connsiteX0" fmla="*/ 490905 w 5772493"/>
                <a:gd name="connsiteY0" fmla="*/ 0 h 504078"/>
                <a:gd name="connsiteX1" fmla="*/ 5772493 w 5772493"/>
                <a:gd name="connsiteY1" fmla="*/ 0 h 504078"/>
                <a:gd name="connsiteX2" fmla="*/ 5772493 w 5772493"/>
                <a:gd name="connsiteY2" fmla="*/ 497965 h 504078"/>
                <a:gd name="connsiteX3" fmla="*/ 0 w 5772493"/>
                <a:gd name="connsiteY3" fmla="*/ 504078 h 504078"/>
                <a:gd name="connsiteX4" fmla="*/ 490905 w 5772493"/>
                <a:gd name="connsiteY4" fmla="*/ 0 h 504078"/>
                <a:gd name="connsiteX0" fmla="*/ 490905 w 5772493"/>
                <a:gd name="connsiteY0" fmla="*/ 0 h 522489"/>
                <a:gd name="connsiteX1" fmla="*/ 5772493 w 5772493"/>
                <a:gd name="connsiteY1" fmla="*/ 0 h 522489"/>
                <a:gd name="connsiteX2" fmla="*/ 5772493 w 5772493"/>
                <a:gd name="connsiteY2" fmla="*/ 522489 h 522489"/>
                <a:gd name="connsiteX3" fmla="*/ 0 w 5772493"/>
                <a:gd name="connsiteY3" fmla="*/ 504078 h 522489"/>
                <a:gd name="connsiteX4" fmla="*/ 490905 w 5772493"/>
                <a:gd name="connsiteY4" fmla="*/ 0 h 522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493" h="522489">
                  <a:moveTo>
                    <a:pt x="490905" y="0"/>
                  </a:moveTo>
                  <a:lnTo>
                    <a:pt x="5772493" y="0"/>
                  </a:lnTo>
                  <a:lnTo>
                    <a:pt x="5772493" y="522489"/>
                  </a:lnTo>
                  <a:lnTo>
                    <a:pt x="0" y="504078"/>
                  </a:lnTo>
                  <a:lnTo>
                    <a:pt x="490905" y="0"/>
                  </a:lnTo>
                  <a:close/>
                </a:path>
              </a:pathLst>
            </a:cu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grpSp>
      <p:sp>
        <p:nvSpPr>
          <p:cNvPr id="7" name="Rectangle 1">
            <a:extLst>
              <a:ext uri="{FF2B5EF4-FFF2-40B4-BE49-F238E27FC236}">
                <a16:creationId xmlns:a16="http://schemas.microsoft.com/office/drawing/2014/main" id="{D1785B3C-6C3B-44C4-962D-F8B1B431BA61}"/>
              </a:ext>
            </a:extLst>
          </p:cNvPr>
          <p:cNvSpPr/>
          <p:nvPr userDrawn="1"/>
        </p:nvSpPr>
        <p:spPr>
          <a:xfrm flipV="1">
            <a:off x="5754133" y="473893"/>
            <a:ext cx="1608750" cy="383540"/>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 name="connsiteX0" fmla="*/ 0 w 2792344"/>
              <a:gd name="connsiteY0" fmla="*/ 0 h 514001"/>
              <a:gd name="connsiteX1" fmla="*/ 2778276 w 2792344"/>
              <a:gd name="connsiteY1" fmla="*/ 0 h 514001"/>
              <a:gd name="connsiteX2" fmla="*/ 2792344 w 2792344"/>
              <a:gd name="connsiteY2" fmla="*/ 514001 h 514001"/>
              <a:gd name="connsiteX3" fmla="*/ 607180 w 2792344"/>
              <a:gd name="connsiteY3" fmla="*/ 513997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607180" y="513997"/>
                </a:lnTo>
                <a:lnTo>
                  <a:pt x="0" y="0"/>
                </a:lnTo>
                <a:close/>
              </a:path>
            </a:pathLst>
          </a:custGeom>
          <a:solidFill>
            <a:srgbClr val="EE740F"/>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grpSp>
        <p:nvGrpSpPr>
          <p:cNvPr id="55" name="Groupe 54">
            <a:extLst>
              <a:ext uri="{FF2B5EF4-FFF2-40B4-BE49-F238E27FC236}">
                <a16:creationId xmlns:a16="http://schemas.microsoft.com/office/drawing/2014/main" id="{432DBF58-80D6-4AD4-8AC0-04C3DC3916D4}"/>
              </a:ext>
            </a:extLst>
          </p:cNvPr>
          <p:cNvGrpSpPr/>
          <p:nvPr userDrawn="1"/>
        </p:nvGrpSpPr>
        <p:grpSpPr>
          <a:xfrm>
            <a:off x="5414376" y="336852"/>
            <a:ext cx="6777624" cy="6188548"/>
            <a:chOff x="5414376" y="320984"/>
            <a:chExt cx="6777624" cy="6188548"/>
          </a:xfrm>
          <a:blipFill>
            <a:blip r:embed="rId4"/>
            <a:stretch>
              <a:fillRect/>
            </a:stretch>
          </a:blipFill>
        </p:grpSpPr>
        <p:sp>
          <p:nvSpPr>
            <p:cNvPr id="35" name="Rectangle 34">
              <a:extLst>
                <a:ext uri="{FF2B5EF4-FFF2-40B4-BE49-F238E27FC236}">
                  <a16:creationId xmlns:a16="http://schemas.microsoft.com/office/drawing/2014/main" id="{CFF4BE96-29E9-45FE-A98C-B3C3E67BA17A}"/>
                </a:ext>
              </a:extLst>
            </p:cNvPr>
            <p:cNvSpPr/>
            <p:nvPr/>
          </p:nvSpPr>
          <p:spPr>
            <a:xfrm>
              <a:off x="5414376" y="763168"/>
              <a:ext cx="6777623" cy="5746364"/>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a:extLst>
                <a:ext uri="{FF2B5EF4-FFF2-40B4-BE49-F238E27FC236}">
                  <a16:creationId xmlns:a16="http://schemas.microsoft.com/office/drawing/2014/main" id="{01522337-5292-4677-98CD-5D034CAD0F80}"/>
                </a:ext>
              </a:extLst>
            </p:cNvPr>
            <p:cNvSpPr/>
            <p:nvPr userDrawn="1"/>
          </p:nvSpPr>
          <p:spPr>
            <a:xfrm>
              <a:off x="6822436" y="320984"/>
              <a:ext cx="5369564" cy="448444"/>
            </a:xfrm>
            <a:custGeom>
              <a:avLst/>
              <a:gdLst>
                <a:gd name="connsiteX0" fmla="*/ 0 w 5784111"/>
                <a:gd name="connsiteY0" fmla="*/ 0 h 448444"/>
                <a:gd name="connsiteX1" fmla="*/ 5784111 w 5784111"/>
                <a:gd name="connsiteY1" fmla="*/ 0 h 448444"/>
                <a:gd name="connsiteX2" fmla="*/ 5784111 w 5784111"/>
                <a:gd name="connsiteY2" fmla="*/ 448444 h 448444"/>
                <a:gd name="connsiteX3" fmla="*/ 0 w 5784111"/>
                <a:gd name="connsiteY3" fmla="*/ 448444 h 448444"/>
                <a:gd name="connsiteX4" fmla="*/ 0 w 5784111"/>
                <a:gd name="connsiteY4" fmla="*/ 0 h 448444"/>
                <a:gd name="connsiteX0" fmla="*/ 335989 w 6120100"/>
                <a:gd name="connsiteY0" fmla="*/ 0 h 448444"/>
                <a:gd name="connsiteX1" fmla="*/ 6120100 w 6120100"/>
                <a:gd name="connsiteY1" fmla="*/ 0 h 448444"/>
                <a:gd name="connsiteX2" fmla="*/ 6120100 w 6120100"/>
                <a:gd name="connsiteY2" fmla="*/ 448444 h 448444"/>
                <a:gd name="connsiteX3" fmla="*/ 0 w 6120100"/>
                <a:gd name="connsiteY3" fmla="*/ 448444 h 448444"/>
                <a:gd name="connsiteX4" fmla="*/ 335989 w 6120100"/>
                <a:gd name="connsiteY4" fmla="*/ 0 h 448444"/>
                <a:gd name="connsiteX0" fmla="*/ 370495 w 6154606"/>
                <a:gd name="connsiteY0" fmla="*/ 0 h 448444"/>
                <a:gd name="connsiteX1" fmla="*/ 6154606 w 6154606"/>
                <a:gd name="connsiteY1" fmla="*/ 0 h 448444"/>
                <a:gd name="connsiteX2" fmla="*/ 6154606 w 6154606"/>
                <a:gd name="connsiteY2" fmla="*/ 448444 h 448444"/>
                <a:gd name="connsiteX3" fmla="*/ 0 w 6154606"/>
                <a:gd name="connsiteY3" fmla="*/ 448444 h 448444"/>
                <a:gd name="connsiteX4" fmla="*/ 370495 w 6154606"/>
                <a:gd name="connsiteY4" fmla="*/ 0 h 448444"/>
                <a:gd name="connsiteX0" fmla="*/ 439509 w 6223620"/>
                <a:gd name="connsiteY0" fmla="*/ 0 h 448444"/>
                <a:gd name="connsiteX1" fmla="*/ 6223620 w 6223620"/>
                <a:gd name="connsiteY1" fmla="*/ 0 h 448444"/>
                <a:gd name="connsiteX2" fmla="*/ 6223620 w 6223620"/>
                <a:gd name="connsiteY2" fmla="*/ 448444 h 448444"/>
                <a:gd name="connsiteX3" fmla="*/ 0 w 6223620"/>
                <a:gd name="connsiteY3" fmla="*/ 448444 h 448444"/>
                <a:gd name="connsiteX4" fmla="*/ 439509 w 6223620"/>
                <a:gd name="connsiteY4" fmla="*/ 0 h 448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620" h="448444">
                  <a:moveTo>
                    <a:pt x="439509" y="0"/>
                  </a:moveTo>
                  <a:lnTo>
                    <a:pt x="6223620" y="0"/>
                  </a:lnTo>
                  <a:lnTo>
                    <a:pt x="6223620" y="448444"/>
                  </a:lnTo>
                  <a:lnTo>
                    <a:pt x="0" y="448444"/>
                  </a:lnTo>
                  <a:lnTo>
                    <a:pt x="43950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6" name="Groupe 55">
            <a:extLst>
              <a:ext uri="{FF2B5EF4-FFF2-40B4-BE49-F238E27FC236}">
                <a16:creationId xmlns:a16="http://schemas.microsoft.com/office/drawing/2014/main" id="{EE866178-2AB3-46C0-BE65-FB98D9FCAF69}"/>
              </a:ext>
            </a:extLst>
          </p:cNvPr>
          <p:cNvGrpSpPr/>
          <p:nvPr userDrawn="1"/>
        </p:nvGrpSpPr>
        <p:grpSpPr>
          <a:xfrm>
            <a:off x="5414722" y="324094"/>
            <a:ext cx="6777624" cy="6197054"/>
            <a:chOff x="5414376" y="312478"/>
            <a:chExt cx="6777624" cy="6197054"/>
          </a:xfrm>
          <a:gradFill>
            <a:gsLst>
              <a:gs pos="0">
                <a:srgbClr val="0056AC">
                  <a:alpha val="78000"/>
                </a:srgbClr>
              </a:gs>
              <a:gs pos="100000">
                <a:srgbClr val="0B84FF"/>
              </a:gs>
              <a:gs pos="18000">
                <a:srgbClr val="0B84FF">
                  <a:alpha val="84000"/>
                </a:srgbClr>
              </a:gs>
            </a:gsLst>
            <a:lin ang="0" scaled="0"/>
          </a:gradFill>
        </p:grpSpPr>
        <p:sp>
          <p:nvSpPr>
            <p:cNvPr id="57" name="Rectangle 56">
              <a:extLst>
                <a:ext uri="{FF2B5EF4-FFF2-40B4-BE49-F238E27FC236}">
                  <a16:creationId xmlns:a16="http://schemas.microsoft.com/office/drawing/2014/main" id="{13770ECC-A4CF-4ABD-98FE-3720D8AB0624}"/>
                </a:ext>
              </a:extLst>
            </p:cNvPr>
            <p:cNvSpPr/>
            <p:nvPr/>
          </p:nvSpPr>
          <p:spPr>
            <a:xfrm>
              <a:off x="5414376" y="763168"/>
              <a:ext cx="6777623" cy="5746364"/>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3">
              <a:extLst>
                <a:ext uri="{FF2B5EF4-FFF2-40B4-BE49-F238E27FC236}">
                  <a16:creationId xmlns:a16="http://schemas.microsoft.com/office/drawing/2014/main" id="{CBECCD16-FC33-4CF6-89E5-C76BF6185CC7}"/>
                </a:ext>
              </a:extLst>
            </p:cNvPr>
            <p:cNvSpPr/>
            <p:nvPr userDrawn="1"/>
          </p:nvSpPr>
          <p:spPr>
            <a:xfrm>
              <a:off x="6822436" y="312478"/>
              <a:ext cx="5369564" cy="448444"/>
            </a:xfrm>
            <a:custGeom>
              <a:avLst/>
              <a:gdLst>
                <a:gd name="connsiteX0" fmla="*/ 0 w 5784111"/>
                <a:gd name="connsiteY0" fmla="*/ 0 h 448444"/>
                <a:gd name="connsiteX1" fmla="*/ 5784111 w 5784111"/>
                <a:gd name="connsiteY1" fmla="*/ 0 h 448444"/>
                <a:gd name="connsiteX2" fmla="*/ 5784111 w 5784111"/>
                <a:gd name="connsiteY2" fmla="*/ 448444 h 448444"/>
                <a:gd name="connsiteX3" fmla="*/ 0 w 5784111"/>
                <a:gd name="connsiteY3" fmla="*/ 448444 h 448444"/>
                <a:gd name="connsiteX4" fmla="*/ 0 w 5784111"/>
                <a:gd name="connsiteY4" fmla="*/ 0 h 448444"/>
                <a:gd name="connsiteX0" fmla="*/ 335989 w 6120100"/>
                <a:gd name="connsiteY0" fmla="*/ 0 h 448444"/>
                <a:gd name="connsiteX1" fmla="*/ 6120100 w 6120100"/>
                <a:gd name="connsiteY1" fmla="*/ 0 h 448444"/>
                <a:gd name="connsiteX2" fmla="*/ 6120100 w 6120100"/>
                <a:gd name="connsiteY2" fmla="*/ 448444 h 448444"/>
                <a:gd name="connsiteX3" fmla="*/ 0 w 6120100"/>
                <a:gd name="connsiteY3" fmla="*/ 448444 h 448444"/>
                <a:gd name="connsiteX4" fmla="*/ 335989 w 6120100"/>
                <a:gd name="connsiteY4" fmla="*/ 0 h 448444"/>
                <a:gd name="connsiteX0" fmla="*/ 370495 w 6154606"/>
                <a:gd name="connsiteY0" fmla="*/ 0 h 448444"/>
                <a:gd name="connsiteX1" fmla="*/ 6154606 w 6154606"/>
                <a:gd name="connsiteY1" fmla="*/ 0 h 448444"/>
                <a:gd name="connsiteX2" fmla="*/ 6154606 w 6154606"/>
                <a:gd name="connsiteY2" fmla="*/ 448444 h 448444"/>
                <a:gd name="connsiteX3" fmla="*/ 0 w 6154606"/>
                <a:gd name="connsiteY3" fmla="*/ 448444 h 448444"/>
                <a:gd name="connsiteX4" fmla="*/ 370495 w 6154606"/>
                <a:gd name="connsiteY4" fmla="*/ 0 h 448444"/>
                <a:gd name="connsiteX0" fmla="*/ 439509 w 6223620"/>
                <a:gd name="connsiteY0" fmla="*/ 0 h 448444"/>
                <a:gd name="connsiteX1" fmla="*/ 6223620 w 6223620"/>
                <a:gd name="connsiteY1" fmla="*/ 0 h 448444"/>
                <a:gd name="connsiteX2" fmla="*/ 6223620 w 6223620"/>
                <a:gd name="connsiteY2" fmla="*/ 448444 h 448444"/>
                <a:gd name="connsiteX3" fmla="*/ 0 w 6223620"/>
                <a:gd name="connsiteY3" fmla="*/ 448444 h 448444"/>
                <a:gd name="connsiteX4" fmla="*/ 439509 w 6223620"/>
                <a:gd name="connsiteY4" fmla="*/ 0 h 448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620" h="448444">
                  <a:moveTo>
                    <a:pt x="439509" y="0"/>
                  </a:moveTo>
                  <a:lnTo>
                    <a:pt x="6223620" y="0"/>
                  </a:lnTo>
                  <a:lnTo>
                    <a:pt x="6223620" y="448444"/>
                  </a:lnTo>
                  <a:lnTo>
                    <a:pt x="0" y="448444"/>
                  </a:lnTo>
                  <a:lnTo>
                    <a:pt x="43950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65E2DFFD-937D-4ADB-9992-A122C3EF1C2C}"/>
              </a:ext>
            </a:extLst>
          </p:cNvPr>
          <p:cNvGrpSpPr/>
          <p:nvPr userDrawn="1"/>
        </p:nvGrpSpPr>
        <p:grpSpPr>
          <a:xfrm>
            <a:off x="5001994" y="399516"/>
            <a:ext cx="444186" cy="6361044"/>
            <a:chOff x="5001994" y="399516"/>
            <a:chExt cx="444186" cy="6361044"/>
          </a:xfrm>
        </p:grpSpPr>
        <p:sp>
          <p:nvSpPr>
            <p:cNvPr id="11" name="Rectangle 115">
              <a:extLst>
                <a:ext uri="{FF2B5EF4-FFF2-40B4-BE49-F238E27FC236}">
                  <a16:creationId xmlns:a16="http://schemas.microsoft.com/office/drawing/2014/main" id="{6461F0FD-B715-446E-9E00-E25C7EA7694D}"/>
                </a:ext>
              </a:extLst>
            </p:cNvPr>
            <p:cNvSpPr/>
            <p:nvPr/>
          </p:nvSpPr>
          <p:spPr>
            <a:xfrm>
              <a:off x="5001994" y="399516"/>
              <a:ext cx="370520" cy="6361044"/>
            </a:xfrm>
            <a:custGeom>
              <a:avLst/>
              <a:gdLst>
                <a:gd name="connsiteX0" fmla="*/ 0 w 228600"/>
                <a:gd name="connsiteY0" fmla="*/ 0 h 8782050"/>
                <a:gd name="connsiteX1" fmla="*/ 228600 w 228600"/>
                <a:gd name="connsiteY1" fmla="*/ 0 h 8782050"/>
                <a:gd name="connsiteX2" fmla="*/ 228600 w 228600"/>
                <a:gd name="connsiteY2" fmla="*/ 8782050 h 8782050"/>
                <a:gd name="connsiteX3" fmla="*/ 0 w 228600"/>
                <a:gd name="connsiteY3" fmla="*/ 8782050 h 8782050"/>
                <a:gd name="connsiteX4" fmla="*/ 0 w 228600"/>
                <a:gd name="connsiteY4" fmla="*/ 0 h 8782050"/>
                <a:gd name="connsiteX0" fmla="*/ 0 w 232576"/>
                <a:gd name="connsiteY0" fmla="*/ 0 h 8917222"/>
                <a:gd name="connsiteX1" fmla="*/ 228600 w 232576"/>
                <a:gd name="connsiteY1" fmla="*/ 0 h 8917222"/>
                <a:gd name="connsiteX2" fmla="*/ 232576 w 232576"/>
                <a:gd name="connsiteY2" fmla="*/ 8917222 h 8917222"/>
                <a:gd name="connsiteX3" fmla="*/ 0 w 232576"/>
                <a:gd name="connsiteY3" fmla="*/ 8782050 h 8917222"/>
                <a:gd name="connsiteX4" fmla="*/ 0 w 232576"/>
                <a:gd name="connsiteY4" fmla="*/ 0 h 8917222"/>
                <a:gd name="connsiteX0" fmla="*/ 0 w 228920"/>
                <a:gd name="connsiteY0" fmla="*/ 0 h 8963111"/>
                <a:gd name="connsiteX1" fmla="*/ 228600 w 228920"/>
                <a:gd name="connsiteY1" fmla="*/ 0 h 8963111"/>
                <a:gd name="connsiteX2" fmla="*/ 227948 w 228920"/>
                <a:gd name="connsiteY2" fmla="*/ 8963111 h 8963111"/>
                <a:gd name="connsiteX3" fmla="*/ 0 w 228920"/>
                <a:gd name="connsiteY3" fmla="*/ 8782050 h 8963111"/>
                <a:gd name="connsiteX4" fmla="*/ 0 w 228920"/>
                <a:gd name="connsiteY4" fmla="*/ 0 h 8963111"/>
                <a:gd name="connsiteX0" fmla="*/ 0 w 227948"/>
                <a:gd name="connsiteY0" fmla="*/ 91048 h 9054159"/>
                <a:gd name="connsiteX1" fmla="*/ 226287 w 227948"/>
                <a:gd name="connsiteY1" fmla="*/ 0 h 9054159"/>
                <a:gd name="connsiteX2" fmla="*/ 227948 w 227948"/>
                <a:gd name="connsiteY2" fmla="*/ 9054159 h 9054159"/>
                <a:gd name="connsiteX3" fmla="*/ 0 w 227948"/>
                <a:gd name="connsiteY3" fmla="*/ 8873098 h 9054159"/>
                <a:gd name="connsiteX4" fmla="*/ 0 w 227948"/>
                <a:gd name="connsiteY4" fmla="*/ 91048 h 9054159"/>
                <a:gd name="connsiteX0" fmla="*/ 0 w 227948"/>
                <a:gd name="connsiteY0" fmla="*/ 91048 h 9022763"/>
                <a:gd name="connsiteX1" fmla="*/ 226287 w 227948"/>
                <a:gd name="connsiteY1" fmla="*/ 0 h 9022763"/>
                <a:gd name="connsiteX2" fmla="*/ 227948 w 227948"/>
                <a:gd name="connsiteY2" fmla="*/ 9022763 h 9022763"/>
                <a:gd name="connsiteX3" fmla="*/ 0 w 227948"/>
                <a:gd name="connsiteY3" fmla="*/ 8873098 h 9022763"/>
                <a:gd name="connsiteX4" fmla="*/ 0 w 227948"/>
                <a:gd name="connsiteY4" fmla="*/ 91048 h 9022763"/>
                <a:gd name="connsiteX0" fmla="*/ 0 w 226489"/>
                <a:gd name="connsiteY0" fmla="*/ 91048 h 8996077"/>
                <a:gd name="connsiteX1" fmla="*/ 226287 w 226489"/>
                <a:gd name="connsiteY1" fmla="*/ 0 h 8996077"/>
                <a:gd name="connsiteX2" fmla="*/ 223304 w 226489"/>
                <a:gd name="connsiteY2" fmla="*/ 8996077 h 8996077"/>
                <a:gd name="connsiteX3" fmla="*/ 0 w 226489"/>
                <a:gd name="connsiteY3" fmla="*/ 8873098 h 8996077"/>
                <a:gd name="connsiteX4" fmla="*/ 0 w 226489"/>
                <a:gd name="connsiteY4" fmla="*/ 91048 h 8996077"/>
                <a:gd name="connsiteX0" fmla="*/ 0 w 226490"/>
                <a:gd name="connsiteY0" fmla="*/ 91048 h 8978810"/>
                <a:gd name="connsiteX1" fmla="*/ 226287 w 226490"/>
                <a:gd name="connsiteY1" fmla="*/ 0 h 8978810"/>
                <a:gd name="connsiteX2" fmla="*/ 223305 w 226490"/>
                <a:gd name="connsiteY2" fmla="*/ 8978810 h 8978810"/>
                <a:gd name="connsiteX3" fmla="*/ 0 w 226490"/>
                <a:gd name="connsiteY3" fmla="*/ 8873098 h 8978810"/>
                <a:gd name="connsiteX4" fmla="*/ 0 w 226490"/>
                <a:gd name="connsiteY4" fmla="*/ 91048 h 8978810"/>
                <a:gd name="connsiteX0" fmla="*/ 0 w 226490"/>
                <a:gd name="connsiteY0" fmla="*/ 91048 h 8966252"/>
                <a:gd name="connsiteX1" fmla="*/ 226287 w 226490"/>
                <a:gd name="connsiteY1" fmla="*/ 0 h 8966252"/>
                <a:gd name="connsiteX2" fmla="*/ 223306 w 226490"/>
                <a:gd name="connsiteY2" fmla="*/ 8966252 h 8966252"/>
                <a:gd name="connsiteX3" fmla="*/ 0 w 226490"/>
                <a:gd name="connsiteY3" fmla="*/ 8873098 h 8966252"/>
                <a:gd name="connsiteX4" fmla="*/ 0 w 226490"/>
                <a:gd name="connsiteY4" fmla="*/ 91048 h 8966252"/>
                <a:gd name="connsiteX0" fmla="*/ 0 w 226490"/>
                <a:gd name="connsiteY0" fmla="*/ 91048 h 8953694"/>
                <a:gd name="connsiteX1" fmla="*/ 226287 w 226490"/>
                <a:gd name="connsiteY1" fmla="*/ 0 h 8953694"/>
                <a:gd name="connsiteX2" fmla="*/ 223306 w 226490"/>
                <a:gd name="connsiteY2" fmla="*/ 8953694 h 8953694"/>
                <a:gd name="connsiteX3" fmla="*/ 0 w 226490"/>
                <a:gd name="connsiteY3" fmla="*/ 8873098 h 8953694"/>
                <a:gd name="connsiteX4" fmla="*/ 0 w 226490"/>
                <a:gd name="connsiteY4" fmla="*/ 91048 h 8953694"/>
                <a:gd name="connsiteX0" fmla="*/ 0 w 226428"/>
                <a:gd name="connsiteY0" fmla="*/ 91048 h 8970161"/>
                <a:gd name="connsiteX1" fmla="*/ 226287 w 226428"/>
                <a:gd name="connsiteY1" fmla="*/ 0 h 8970161"/>
                <a:gd name="connsiteX2" fmla="*/ 220513 w 226428"/>
                <a:gd name="connsiteY2" fmla="*/ 8970161 h 8970161"/>
                <a:gd name="connsiteX3" fmla="*/ 0 w 226428"/>
                <a:gd name="connsiteY3" fmla="*/ 8873098 h 8970161"/>
                <a:gd name="connsiteX4" fmla="*/ 0 w 226428"/>
                <a:gd name="connsiteY4" fmla="*/ 91048 h 8970161"/>
                <a:gd name="connsiteX0" fmla="*/ 0 w 226428"/>
                <a:gd name="connsiteY0" fmla="*/ 91048 h 8976749"/>
                <a:gd name="connsiteX1" fmla="*/ 226287 w 226428"/>
                <a:gd name="connsiteY1" fmla="*/ 0 h 8976749"/>
                <a:gd name="connsiteX2" fmla="*/ 220513 w 226428"/>
                <a:gd name="connsiteY2" fmla="*/ 8976749 h 8976749"/>
                <a:gd name="connsiteX3" fmla="*/ 0 w 226428"/>
                <a:gd name="connsiteY3" fmla="*/ 8873098 h 8976749"/>
                <a:gd name="connsiteX4" fmla="*/ 0 w 226428"/>
                <a:gd name="connsiteY4" fmla="*/ 91048 h 8976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28" h="8976749">
                  <a:moveTo>
                    <a:pt x="0" y="91048"/>
                  </a:moveTo>
                  <a:lnTo>
                    <a:pt x="226287" y="0"/>
                  </a:lnTo>
                  <a:cubicBezTo>
                    <a:pt x="227612" y="2972407"/>
                    <a:pt x="219188" y="6004342"/>
                    <a:pt x="220513" y="8976749"/>
                  </a:cubicBezTo>
                  <a:lnTo>
                    <a:pt x="0" y="8873098"/>
                  </a:lnTo>
                  <a:lnTo>
                    <a:pt x="0" y="91048"/>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2" name="Rectangle 115">
              <a:extLst>
                <a:ext uri="{FF2B5EF4-FFF2-40B4-BE49-F238E27FC236}">
                  <a16:creationId xmlns:a16="http://schemas.microsoft.com/office/drawing/2014/main" id="{5BA19053-E1EB-47B7-8BBF-7EF29F3F342D}"/>
                </a:ext>
              </a:extLst>
            </p:cNvPr>
            <p:cNvSpPr/>
            <p:nvPr/>
          </p:nvSpPr>
          <p:spPr>
            <a:xfrm>
              <a:off x="5129839" y="445485"/>
              <a:ext cx="316341" cy="6268767"/>
            </a:xfrm>
            <a:custGeom>
              <a:avLst/>
              <a:gdLst>
                <a:gd name="connsiteX0" fmla="*/ 0 w 228600"/>
                <a:gd name="connsiteY0" fmla="*/ 0 h 8782050"/>
                <a:gd name="connsiteX1" fmla="*/ 228600 w 228600"/>
                <a:gd name="connsiteY1" fmla="*/ 0 h 8782050"/>
                <a:gd name="connsiteX2" fmla="*/ 228600 w 228600"/>
                <a:gd name="connsiteY2" fmla="*/ 8782050 h 8782050"/>
                <a:gd name="connsiteX3" fmla="*/ 0 w 228600"/>
                <a:gd name="connsiteY3" fmla="*/ 8782050 h 8782050"/>
                <a:gd name="connsiteX4" fmla="*/ 0 w 228600"/>
                <a:gd name="connsiteY4" fmla="*/ 0 h 8782050"/>
                <a:gd name="connsiteX0" fmla="*/ 0 w 232576"/>
                <a:gd name="connsiteY0" fmla="*/ 0 h 8917222"/>
                <a:gd name="connsiteX1" fmla="*/ 228600 w 232576"/>
                <a:gd name="connsiteY1" fmla="*/ 0 h 8917222"/>
                <a:gd name="connsiteX2" fmla="*/ 232576 w 232576"/>
                <a:gd name="connsiteY2" fmla="*/ 8917222 h 8917222"/>
                <a:gd name="connsiteX3" fmla="*/ 0 w 232576"/>
                <a:gd name="connsiteY3" fmla="*/ 8782050 h 8917222"/>
                <a:gd name="connsiteX4" fmla="*/ 0 w 232576"/>
                <a:gd name="connsiteY4" fmla="*/ 0 h 8917222"/>
                <a:gd name="connsiteX0" fmla="*/ 0 w 232576"/>
                <a:gd name="connsiteY0" fmla="*/ 112473 h 9029695"/>
                <a:gd name="connsiteX1" fmla="*/ 226969 w 232576"/>
                <a:gd name="connsiteY1" fmla="*/ 0 h 9029695"/>
                <a:gd name="connsiteX2" fmla="*/ 232576 w 232576"/>
                <a:gd name="connsiteY2" fmla="*/ 9029695 h 9029695"/>
                <a:gd name="connsiteX3" fmla="*/ 0 w 232576"/>
                <a:gd name="connsiteY3" fmla="*/ 8894523 h 9029695"/>
                <a:gd name="connsiteX4" fmla="*/ 0 w 232576"/>
                <a:gd name="connsiteY4" fmla="*/ 112473 h 9029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76" h="9029695">
                  <a:moveTo>
                    <a:pt x="0" y="112473"/>
                  </a:moveTo>
                  <a:lnTo>
                    <a:pt x="226969" y="0"/>
                  </a:lnTo>
                  <a:cubicBezTo>
                    <a:pt x="228294" y="2972407"/>
                    <a:pt x="231251" y="6057288"/>
                    <a:pt x="232576" y="9029695"/>
                  </a:cubicBezTo>
                  <a:lnTo>
                    <a:pt x="0" y="8894523"/>
                  </a:lnTo>
                  <a:lnTo>
                    <a:pt x="0" y="112473"/>
                  </a:lnTo>
                  <a:close/>
                </a:path>
              </a:pathLst>
            </a:custGeom>
            <a:solidFill>
              <a:schemeClr val="bg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grpSp>
      <p:sp>
        <p:nvSpPr>
          <p:cNvPr id="33" name="Rectangle 32">
            <a:extLst>
              <a:ext uri="{FF2B5EF4-FFF2-40B4-BE49-F238E27FC236}">
                <a16:creationId xmlns:a16="http://schemas.microsoft.com/office/drawing/2014/main" id="{CC2048EA-E5AA-46AE-853D-702ED3509C0C}"/>
              </a:ext>
            </a:extLst>
          </p:cNvPr>
          <p:cNvSpPr/>
          <p:nvPr/>
        </p:nvSpPr>
        <p:spPr>
          <a:xfrm>
            <a:off x="12168093" y="0"/>
            <a:ext cx="131482" cy="6911788"/>
          </a:xfrm>
          <a:prstGeom prst="rect">
            <a:avLst/>
          </a:prstGeom>
          <a:solidFill>
            <a:srgbClr val="E7E6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6216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8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8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8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6" name="PlaceHolder 5"/>
          <p:cNvSpPr>
            <a:spLocks noGrp="1"/>
          </p:cNvSpPr>
          <p:nvPr>
            <p:ph type="sldNum" idx="1"/>
          </p:nvPr>
        </p:nvSpPr>
        <p:spPr/>
        <p:txBody>
          <a:bodyPr/>
          <a:lstStyle/>
          <a:p>
            <a:fld id="{1A0F9C38-242C-450C-B2BD-966548BDD0B2}" type="slidenum">
              <a:t>‹N°›</a:t>
            </a:fld>
            <a:endParaRPr/>
          </a:p>
        </p:txBody>
      </p:sp>
    </p:spTree>
    <p:extLst>
      <p:ext uri="{BB962C8B-B14F-4D97-AF65-F5344CB8AC3E}">
        <p14:creationId xmlns:p14="http://schemas.microsoft.com/office/powerpoint/2010/main" val="3534963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8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8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8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6" name="PlaceHolder 5"/>
          <p:cNvSpPr>
            <a:spLocks noGrp="1"/>
          </p:cNvSpPr>
          <p:nvPr>
            <p:ph type="sldNum" idx="1"/>
          </p:nvPr>
        </p:nvSpPr>
        <p:spPr/>
        <p:txBody>
          <a:bodyPr/>
          <a:lstStyle/>
          <a:p>
            <a:fld id="{2F536363-1A93-40F7-9C46-D6DBDBA3CBBB}" type="slidenum">
              <a:t>‹N°›</a:t>
            </a:fld>
            <a:endParaRPr/>
          </a:p>
        </p:txBody>
      </p:sp>
    </p:spTree>
    <p:extLst>
      <p:ext uri="{BB962C8B-B14F-4D97-AF65-F5344CB8AC3E}">
        <p14:creationId xmlns:p14="http://schemas.microsoft.com/office/powerpoint/2010/main" val="1028039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9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9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9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6" name="PlaceHolder 5"/>
          <p:cNvSpPr>
            <a:spLocks noGrp="1"/>
          </p:cNvSpPr>
          <p:nvPr>
            <p:ph type="sldNum" idx="1"/>
          </p:nvPr>
        </p:nvSpPr>
        <p:spPr/>
        <p:txBody>
          <a:bodyPr/>
          <a:lstStyle/>
          <a:p>
            <a:fld id="{733CA2B9-B349-4D2B-9D40-A863B5D2DEF7}" type="slidenum">
              <a:t>‹N°›</a:t>
            </a:fld>
            <a:endParaRPr/>
          </a:p>
        </p:txBody>
      </p:sp>
    </p:spTree>
    <p:extLst>
      <p:ext uri="{BB962C8B-B14F-4D97-AF65-F5344CB8AC3E}">
        <p14:creationId xmlns:p14="http://schemas.microsoft.com/office/powerpoint/2010/main" val="3049986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9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9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5" name="PlaceHolder 4"/>
          <p:cNvSpPr>
            <a:spLocks noGrp="1"/>
          </p:cNvSpPr>
          <p:nvPr>
            <p:ph type="sldNum" idx="1"/>
          </p:nvPr>
        </p:nvSpPr>
        <p:spPr/>
        <p:txBody>
          <a:bodyPr/>
          <a:lstStyle/>
          <a:p>
            <a:fld id="{7446F5EA-832C-4DE2-9FAE-3B9D3A500E5D}" type="slidenum">
              <a:t>‹N°›</a:t>
            </a:fld>
            <a:endParaRPr/>
          </a:p>
        </p:txBody>
      </p:sp>
    </p:spTree>
    <p:extLst>
      <p:ext uri="{BB962C8B-B14F-4D97-AF65-F5344CB8AC3E}">
        <p14:creationId xmlns:p14="http://schemas.microsoft.com/office/powerpoint/2010/main" val="3902768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9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9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9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10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7" name="PlaceHolder 6"/>
          <p:cNvSpPr>
            <a:spLocks noGrp="1"/>
          </p:cNvSpPr>
          <p:nvPr>
            <p:ph type="sldNum" idx="1"/>
          </p:nvPr>
        </p:nvSpPr>
        <p:spPr/>
        <p:txBody>
          <a:bodyPr/>
          <a:lstStyle/>
          <a:p>
            <a:fld id="{5EA41B18-F7C3-4F76-BDBA-C4BDBA8DC50A}" type="slidenum">
              <a:t>‹N°›</a:t>
            </a:fld>
            <a:endParaRPr/>
          </a:p>
        </p:txBody>
      </p:sp>
    </p:spTree>
    <p:extLst>
      <p:ext uri="{BB962C8B-B14F-4D97-AF65-F5344CB8AC3E}">
        <p14:creationId xmlns:p14="http://schemas.microsoft.com/office/powerpoint/2010/main" val="14084272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10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10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10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10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10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10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9" name="PlaceHolder 8"/>
          <p:cNvSpPr>
            <a:spLocks noGrp="1"/>
          </p:cNvSpPr>
          <p:nvPr>
            <p:ph type="sldNum" idx="1"/>
          </p:nvPr>
        </p:nvSpPr>
        <p:spPr/>
        <p:txBody>
          <a:bodyPr/>
          <a:lstStyle/>
          <a:p>
            <a:fld id="{279B80F5-B7EF-4C68-819D-713648509974}" type="slidenum">
              <a:t>‹N°›</a:t>
            </a:fld>
            <a:endParaRPr/>
          </a:p>
        </p:txBody>
      </p:sp>
    </p:spTree>
    <p:extLst>
      <p:ext uri="{BB962C8B-B14F-4D97-AF65-F5344CB8AC3E}">
        <p14:creationId xmlns:p14="http://schemas.microsoft.com/office/powerpoint/2010/main" val="175987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Page vierge">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504C3D61-DE27-4199-80F1-0A07031D08DF}"/>
              </a:ext>
              <a:ext uri="{C183D7F6-B498-43B3-948B-1728B52AA6E4}">
                <adec:decorative xmlns:adec="http://schemas.microsoft.com/office/drawing/2017/decorative" val="1"/>
              </a:ext>
            </a:extLst>
          </p:cNvPr>
          <p:cNvGrpSpPr/>
          <p:nvPr userDrawn="1"/>
        </p:nvGrpSpPr>
        <p:grpSpPr>
          <a:xfrm rot="5400000">
            <a:off x="2407869" y="-3175"/>
            <a:ext cx="6856730" cy="6863080"/>
            <a:chOff x="0" y="0"/>
            <a:chExt cx="8352674" cy="8360757"/>
          </a:xfrm>
        </p:grpSpPr>
        <p:sp>
          <p:nvSpPr>
            <p:cNvPr id="8" name="Ovale 9">
              <a:extLst>
                <a:ext uri="{FF2B5EF4-FFF2-40B4-BE49-F238E27FC236}">
                  <a16:creationId xmlns:a16="http://schemas.microsoft.com/office/drawing/2014/main" id="{47935488-BF42-4033-86D3-4AF160A937FB}"/>
                </a:ext>
              </a:extLst>
            </p:cNvPr>
            <p:cNvSpPr/>
            <p:nvPr/>
          </p:nvSpPr>
          <p:spPr>
            <a:xfrm>
              <a:off x="1427018" y="1371600"/>
              <a:ext cx="5935980" cy="5038725"/>
            </a:xfrm>
            <a:prstGeom prst="hexagon">
              <a:avLst/>
            </a:prstGeom>
            <a:noFill/>
            <a:ln w="3175">
              <a:solidFill>
                <a:schemeClr val="tx1">
                  <a:alpha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spcBef>
                  <a:spcPts val="200"/>
                </a:spcBef>
              </a:pPr>
              <a:r>
                <a:rPr lang="fr-FR" sz="1000" kern="1000">
                  <a:solidFill>
                    <a:srgbClr val="595959">
                      <a:alpha val="50000"/>
                    </a:srgbClr>
                  </a:solidFill>
                  <a:effectLst/>
                  <a:ea typeface="Calibri" panose="020F0502020204030204" pitchFamily="34" charset="0"/>
                  <a:cs typeface="Times New Roman" panose="02020603050405020304" pitchFamily="18" charset="0"/>
                </a:rPr>
                <a:t> </a:t>
              </a:r>
              <a:endParaRPr lang="fr-FR" sz="1000" kern="1000">
                <a:solidFill>
                  <a:srgbClr val="595959"/>
                </a:solidFill>
                <a:effectLst/>
                <a:ea typeface="Calibri" panose="020F0502020204030204" pitchFamily="34" charset="0"/>
                <a:cs typeface="Times New Roman" panose="02020603050405020304" pitchFamily="18" charset="0"/>
              </a:endParaRPr>
            </a:p>
          </p:txBody>
        </p:sp>
        <p:sp>
          <p:nvSpPr>
            <p:cNvPr id="9" name="Ellipse 11">
              <a:extLst>
                <a:ext uri="{FF2B5EF4-FFF2-40B4-BE49-F238E27FC236}">
                  <a16:creationId xmlns:a16="http://schemas.microsoft.com/office/drawing/2014/main" id="{35A716C5-7E93-474D-AE5F-F140876EE06D}"/>
                </a:ext>
              </a:extLst>
            </p:cNvPr>
            <p:cNvSpPr/>
            <p:nvPr/>
          </p:nvSpPr>
          <p:spPr>
            <a:xfrm>
              <a:off x="0" y="41564"/>
              <a:ext cx="4512945" cy="3830320"/>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0" name="Ellipse 11">
              <a:extLst>
                <a:ext uri="{FF2B5EF4-FFF2-40B4-BE49-F238E27FC236}">
                  <a16:creationId xmlns:a16="http://schemas.microsoft.com/office/drawing/2014/main" id="{0E7E167E-FE43-4854-AD0F-F0C36F4247F2}"/>
                </a:ext>
              </a:extLst>
            </p:cNvPr>
            <p:cNvSpPr/>
            <p:nvPr/>
          </p:nvSpPr>
          <p:spPr>
            <a:xfrm>
              <a:off x="4876800" y="5694219"/>
              <a:ext cx="2506980" cy="2127885"/>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1" name="Ellipse 11">
              <a:extLst>
                <a:ext uri="{FF2B5EF4-FFF2-40B4-BE49-F238E27FC236}">
                  <a16:creationId xmlns:a16="http://schemas.microsoft.com/office/drawing/2014/main" id="{117E0464-BB3C-4384-B0F2-7D75F87D9300}"/>
                </a:ext>
              </a:extLst>
            </p:cNvPr>
            <p:cNvSpPr/>
            <p:nvPr/>
          </p:nvSpPr>
          <p:spPr>
            <a:xfrm rot="10800000">
              <a:off x="5448513" y="6276114"/>
              <a:ext cx="2264423" cy="1921500"/>
            </a:xfrm>
            <a:prstGeom prst="hexagon">
              <a:avLst/>
            </a:prstGeom>
            <a:solidFill>
              <a:srgbClr val="0B84FF">
                <a:alpha val="10000"/>
              </a:srgb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2" name="Ellipse 11">
              <a:extLst>
                <a:ext uri="{FF2B5EF4-FFF2-40B4-BE49-F238E27FC236}">
                  <a16:creationId xmlns:a16="http://schemas.microsoft.com/office/drawing/2014/main" id="{D9947E3A-D818-462A-9011-2DB732F76812}"/>
                </a:ext>
              </a:extLst>
            </p:cNvPr>
            <p:cNvSpPr/>
            <p:nvPr/>
          </p:nvSpPr>
          <p:spPr>
            <a:xfrm>
              <a:off x="3976254" y="0"/>
              <a:ext cx="4376420" cy="3713480"/>
            </a:xfrm>
            <a:prstGeom prst="hexagon">
              <a:avLst/>
            </a:prstGeom>
            <a:solidFill>
              <a:schemeClr val="tx1">
                <a:lumMod val="65000"/>
                <a:lumOff val="35000"/>
                <a:alpha val="1000"/>
              </a:scheme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3" name="Ellipse 11">
              <a:extLst>
                <a:ext uri="{FF2B5EF4-FFF2-40B4-BE49-F238E27FC236}">
                  <a16:creationId xmlns:a16="http://schemas.microsoft.com/office/drawing/2014/main" id="{EF3E1D25-F640-4E86-80F4-1B223E5E0C5D}"/>
                </a:ext>
              </a:extLst>
            </p:cNvPr>
            <p:cNvSpPr/>
            <p:nvPr/>
          </p:nvSpPr>
          <p:spPr>
            <a:xfrm>
              <a:off x="235527" y="4530437"/>
              <a:ext cx="4512945" cy="3830320"/>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4" name="Ovale 11">
              <a:extLst>
                <a:ext uri="{FF2B5EF4-FFF2-40B4-BE49-F238E27FC236}">
                  <a16:creationId xmlns:a16="http://schemas.microsoft.com/office/drawing/2014/main" id="{BC87DC04-C59C-4258-AF24-0637AF9923FB}"/>
                </a:ext>
              </a:extLst>
            </p:cNvPr>
            <p:cNvSpPr/>
            <p:nvPr/>
          </p:nvSpPr>
          <p:spPr>
            <a:xfrm>
              <a:off x="651164" y="5070764"/>
              <a:ext cx="3096260" cy="2626995"/>
            </a:xfrm>
            <a:prstGeom prst="hexagon">
              <a:avLst/>
            </a:prstGeom>
            <a:solidFill>
              <a:schemeClr val="tx1">
                <a:lumMod val="65000"/>
                <a:lumOff val="35000"/>
                <a:alpha val="1000"/>
              </a:scheme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grpSp>
      <p:cxnSp>
        <p:nvCxnSpPr>
          <p:cNvPr id="15" name="Connecteur droit 12">
            <a:extLst>
              <a:ext uri="{FF2B5EF4-FFF2-40B4-BE49-F238E27FC236}">
                <a16:creationId xmlns:a16="http://schemas.microsoft.com/office/drawing/2014/main" id="{BCF9D96E-A8E6-4052-A7A9-944C921383B5}"/>
              </a:ext>
              <a:ext uri="{C183D7F6-B498-43B3-948B-1728B52AA6E4}">
                <adec:decorative xmlns:adec="http://schemas.microsoft.com/office/drawing/2017/decorative" val="1"/>
              </a:ext>
            </a:extLst>
          </p:cNvPr>
          <p:cNvCxnSpPr>
            <a:cxnSpLocks/>
          </p:cNvCxnSpPr>
          <p:nvPr userDrawn="1"/>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6" name="Groupe 15">
            <a:extLst>
              <a:ext uri="{FF2B5EF4-FFF2-40B4-BE49-F238E27FC236}">
                <a16:creationId xmlns:a16="http://schemas.microsoft.com/office/drawing/2014/main" id="{8FD98FA0-8887-4A84-87F2-3F1F46F60C7E}"/>
              </a:ext>
              <a:ext uri="{C183D7F6-B498-43B3-948B-1728B52AA6E4}">
                <adec:decorative xmlns:adec="http://schemas.microsoft.com/office/drawing/2017/decorative" val="1"/>
              </a:ext>
            </a:extLst>
          </p:cNvPr>
          <p:cNvGrpSpPr/>
          <p:nvPr userDrawn="1"/>
        </p:nvGrpSpPr>
        <p:grpSpPr>
          <a:xfrm>
            <a:off x="9233656" y="-30668"/>
            <a:ext cx="2958344" cy="565210"/>
            <a:chOff x="1216702" y="-785818"/>
            <a:chExt cx="6391124" cy="1384729"/>
          </a:xfrm>
        </p:grpSpPr>
        <p:sp>
          <p:nvSpPr>
            <p:cNvPr id="17" name="Rectangle 1">
              <a:extLst>
                <a:ext uri="{FF2B5EF4-FFF2-40B4-BE49-F238E27FC236}">
                  <a16:creationId xmlns:a16="http://schemas.microsoft.com/office/drawing/2014/main" id="{225216C2-C178-4403-96F1-F337C9B78DF6}"/>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8" name="Rectangle 2">
              <a:extLst>
                <a:ext uri="{FF2B5EF4-FFF2-40B4-BE49-F238E27FC236}">
                  <a16:creationId xmlns:a16="http://schemas.microsoft.com/office/drawing/2014/main" id="{A1999B41-D9E5-453C-9AAF-6CA3FB6DBEAB}"/>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595959"/>
                  </a:solidFill>
                  <a:effectLst/>
                  <a:ea typeface="Calibri" panose="020F0502020204030204" pitchFamily="34" charset="0"/>
                  <a:cs typeface="Times New Roman" panose="02020603050405020304" pitchFamily="18" charset="0"/>
                </a:rPr>
                <a:t> </a:t>
              </a:r>
            </a:p>
          </p:txBody>
        </p:sp>
      </p:grpSp>
      <p:pic>
        <p:nvPicPr>
          <p:cNvPr id="19" name="Graphique 218">
            <a:extLst>
              <a:ext uri="{FF2B5EF4-FFF2-40B4-BE49-F238E27FC236}">
                <a16:creationId xmlns:a16="http://schemas.microsoft.com/office/drawing/2014/main" id="{8E597506-F4FD-42D0-B9E2-AC24130153BB}"/>
              </a:ext>
            </a:extLst>
          </p:cNvPr>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cxnSp>
        <p:nvCxnSpPr>
          <p:cNvPr id="21" name="Connecteur droit 12">
            <a:extLst>
              <a:ext uri="{FF2B5EF4-FFF2-40B4-BE49-F238E27FC236}">
                <a16:creationId xmlns:a16="http://schemas.microsoft.com/office/drawing/2014/main" id="{55DA462C-736B-4143-A47F-DDD0FF073200}"/>
              </a:ext>
              <a:ext uri="{C183D7F6-B498-43B3-948B-1728B52AA6E4}">
                <adec:decorative xmlns:adec="http://schemas.microsoft.com/office/drawing/2017/decorative" val="1"/>
              </a:ext>
            </a:extLst>
          </p:cNvPr>
          <p:cNvCxnSpPr>
            <a:cxnSpLocks/>
          </p:cNvCxnSpPr>
          <p:nvPr userDrawn="1"/>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Ellipse 11">
            <a:extLst>
              <a:ext uri="{FF2B5EF4-FFF2-40B4-BE49-F238E27FC236}">
                <a16:creationId xmlns:a16="http://schemas.microsoft.com/office/drawing/2014/main" id="{5C106265-8F0C-412E-8F2E-3B371931A6F5}"/>
              </a:ext>
            </a:extLst>
          </p:cNvPr>
          <p:cNvSpPr/>
          <p:nvPr userDrawn="1"/>
        </p:nvSpPr>
        <p:spPr>
          <a:xfrm rot="16200000">
            <a:off x="11645727" y="6364290"/>
            <a:ext cx="483685" cy="410314"/>
          </a:xfrm>
          <a:prstGeom prst="hexagon">
            <a:avLst/>
          </a:prstGeom>
          <a:solidFill>
            <a:srgbClr val="0B84FF"/>
          </a:solidFill>
          <a:ln w="38100">
            <a:solidFill>
              <a:srgbClr val="EE740F"/>
            </a:solidFill>
            <a:prstDash val="solid"/>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24" name="Espace réservé du numéro de diapositive 5">
            <a:extLst>
              <a:ext uri="{FF2B5EF4-FFF2-40B4-BE49-F238E27FC236}">
                <a16:creationId xmlns:a16="http://schemas.microsoft.com/office/drawing/2014/main" id="{29D5E497-9CE7-4DE1-9557-5298BA843D6C}"/>
              </a:ext>
            </a:extLst>
          </p:cNvPr>
          <p:cNvSpPr>
            <a:spLocks noGrp="1"/>
          </p:cNvSpPr>
          <p:nvPr>
            <p:ph type="sldNum" sz="quarter" idx="12"/>
          </p:nvPr>
        </p:nvSpPr>
        <p:spPr>
          <a:xfrm>
            <a:off x="11682411" y="6421838"/>
            <a:ext cx="410316" cy="305791"/>
          </a:xfrm>
        </p:spPr>
        <p:txBody>
          <a:bodyPr/>
          <a:lstStyle>
            <a:lvl1pPr algn="ctr">
              <a:defRPr sz="1000">
                <a:solidFill>
                  <a:schemeClr val="bg1"/>
                </a:solidFill>
              </a:defRPr>
            </a:lvl1pPr>
          </a:lstStyle>
          <a:p>
            <a:fld id="{BC90C2B5-C987-416F-B52E-6B4CB8613489}" type="slidenum">
              <a:rPr lang="fr-FR" smtClean="0"/>
              <a:pPr/>
              <a:t>‹N°›</a:t>
            </a:fld>
            <a:endParaRPr lang="fr-FR"/>
          </a:p>
        </p:txBody>
      </p:sp>
      <p:sp>
        <p:nvSpPr>
          <p:cNvPr id="25" name="TextBox 2">
            <a:extLst>
              <a:ext uri="{FF2B5EF4-FFF2-40B4-BE49-F238E27FC236}">
                <a16:creationId xmlns:a16="http://schemas.microsoft.com/office/drawing/2014/main" id="{E7648B2D-6D2C-4B16-8345-558DDC525AC9}"/>
              </a:ext>
            </a:extLst>
          </p:cNvPr>
          <p:cNvSpPr txBox="1"/>
          <p:nvPr userDrawn="1"/>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2" name="Titre 1">
            <a:extLst>
              <a:ext uri="{FF2B5EF4-FFF2-40B4-BE49-F238E27FC236}">
                <a16:creationId xmlns:a16="http://schemas.microsoft.com/office/drawing/2014/main" id="{D1771BDE-759E-4F26-BB12-7DB80CE1545F}"/>
              </a:ext>
            </a:extLst>
          </p:cNvPr>
          <p:cNvSpPr>
            <a:spLocks noGrp="1"/>
          </p:cNvSpPr>
          <p:nvPr>
            <p:ph type="title"/>
          </p:nvPr>
        </p:nvSpPr>
        <p:spPr>
          <a:xfrm>
            <a:off x="838200" y="784999"/>
            <a:ext cx="10515600" cy="1325563"/>
          </a:xfrm>
          <a:prstGeom prst="rect">
            <a:avLst/>
          </a:prstGeom>
        </p:spPr>
        <p:txBody>
          <a:bodyPr>
            <a:normAutofit/>
          </a:bodyPr>
          <a:lstStyle>
            <a:lvl1pPr marL="0" indent="0" algn="ctr"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lang="fr-FR" sz="1800" b="1" kern="1200">
                <a:solidFill>
                  <a:schemeClr val="accent1"/>
                </a:solidFill>
                <a:latin typeface="+mn-lt"/>
                <a:ea typeface="+mn-ea"/>
                <a:cs typeface="Calibri"/>
              </a:defRPr>
            </a:lvl1pPr>
          </a:lstStyle>
          <a:p>
            <a:r>
              <a:rPr lang="fr-FR"/>
              <a:t>Modifiez le style du titre</a:t>
            </a:r>
          </a:p>
        </p:txBody>
      </p:sp>
      <p:sp>
        <p:nvSpPr>
          <p:cNvPr id="27" name="Zone de texte 2">
            <a:extLst>
              <a:ext uri="{FF2B5EF4-FFF2-40B4-BE49-F238E27FC236}">
                <a16:creationId xmlns:a16="http://schemas.microsoft.com/office/drawing/2014/main" id="{CC393BB5-9665-47B6-A52A-9241D9727FA9}"/>
              </a:ext>
            </a:extLst>
          </p:cNvPr>
          <p:cNvSpPr txBox="1">
            <a:spLocks noChangeArrowheads="1"/>
          </p:cNvSpPr>
          <p:nvPr userDrawn="1"/>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spTree>
    <p:extLst>
      <p:ext uri="{BB962C8B-B14F-4D97-AF65-F5344CB8AC3E}">
        <p14:creationId xmlns:p14="http://schemas.microsoft.com/office/powerpoint/2010/main" val="385725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vierge">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504C3D61-DE27-4199-80F1-0A07031D08DF}"/>
              </a:ext>
              <a:ext uri="{C183D7F6-B498-43B3-948B-1728B52AA6E4}">
                <adec:decorative xmlns:adec="http://schemas.microsoft.com/office/drawing/2017/decorative" val="1"/>
              </a:ext>
            </a:extLst>
          </p:cNvPr>
          <p:cNvGrpSpPr/>
          <p:nvPr userDrawn="1"/>
        </p:nvGrpSpPr>
        <p:grpSpPr>
          <a:xfrm rot="5400000">
            <a:off x="2407869" y="-3175"/>
            <a:ext cx="6856730" cy="6863080"/>
            <a:chOff x="0" y="0"/>
            <a:chExt cx="8352674" cy="8360757"/>
          </a:xfrm>
        </p:grpSpPr>
        <p:sp>
          <p:nvSpPr>
            <p:cNvPr id="8" name="Ovale 9">
              <a:extLst>
                <a:ext uri="{FF2B5EF4-FFF2-40B4-BE49-F238E27FC236}">
                  <a16:creationId xmlns:a16="http://schemas.microsoft.com/office/drawing/2014/main" id="{47935488-BF42-4033-86D3-4AF160A937FB}"/>
                </a:ext>
              </a:extLst>
            </p:cNvPr>
            <p:cNvSpPr/>
            <p:nvPr/>
          </p:nvSpPr>
          <p:spPr>
            <a:xfrm>
              <a:off x="1427018" y="1371600"/>
              <a:ext cx="5935980" cy="5038725"/>
            </a:xfrm>
            <a:prstGeom prst="hexagon">
              <a:avLst/>
            </a:prstGeom>
            <a:noFill/>
            <a:ln w="3175">
              <a:solidFill>
                <a:schemeClr val="tx1">
                  <a:alpha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spcBef>
                  <a:spcPts val="200"/>
                </a:spcBef>
              </a:pPr>
              <a:r>
                <a:rPr lang="fr-FR" sz="1000" kern="1000">
                  <a:solidFill>
                    <a:srgbClr val="595959">
                      <a:alpha val="50000"/>
                    </a:srgbClr>
                  </a:solidFill>
                  <a:effectLst/>
                  <a:ea typeface="Calibri" panose="020F0502020204030204" pitchFamily="34" charset="0"/>
                  <a:cs typeface="Times New Roman" panose="02020603050405020304" pitchFamily="18" charset="0"/>
                </a:rPr>
                <a:t> </a:t>
              </a:r>
              <a:endParaRPr lang="fr-FR" sz="1000" kern="1000">
                <a:solidFill>
                  <a:srgbClr val="595959"/>
                </a:solidFill>
                <a:effectLst/>
                <a:ea typeface="Calibri" panose="020F0502020204030204" pitchFamily="34" charset="0"/>
                <a:cs typeface="Times New Roman" panose="02020603050405020304" pitchFamily="18" charset="0"/>
              </a:endParaRPr>
            </a:p>
          </p:txBody>
        </p:sp>
        <p:sp>
          <p:nvSpPr>
            <p:cNvPr id="9" name="Ellipse 11">
              <a:extLst>
                <a:ext uri="{FF2B5EF4-FFF2-40B4-BE49-F238E27FC236}">
                  <a16:creationId xmlns:a16="http://schemas.microsoft.com/office/drawing/2014/main" id="{35A716C5-7E93-474D-AE5F-F140876EE06D}"/>
                </a:ext>
              </a:extLst>
            </p:cNvPr>
            <p:cNvSpPr/>
            <p:nvPr/>
          </p:nvSpPr>
          <p:spPr>
            <a:xfrm>
              <a:off x="0" y="41564"/>
              <a:ext cx="4512945" cy="3830320"/>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0" name="Ellipse 11">
              <a:extLst>
                <a:ext uri="{FF2B5EF4-FFF2-40B4-BE49-F238E27FC236}">
                  <a16:creationId xmlns:a16="http://schemas.microsoft.com/office/drawing/2014/main" id="{0E7E167E-FE43-4854-AD0F-F0C36F4247F2}"/>
                </a:ext>
              </a:extLst>
            </p:cNvPr>
            <p:cNvSpPr/>
            <p:nvPr/>
          </p:nvSpPr>
          <p:spPr>
            <a:xfrm>
              <a:off x="4876800" y="5694219"/>
              <a:ext cx="2506980" cy="2127885"/>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1" name="Ellipse 11">
              <a:extLst>
                <a:ext uri="{FF2B5EF4-FFF2-40B4-BE49-F238E27FC236}">
                  <a16:creationId xmlns:a16="http://schemas.microsoft.com/office/drawing/2014/main" id="{117E0464-BB3C-4384-B0F2-7D75F87D9300}"/>
                </a:ext>
              </a:extLst>
            </p:cNvPr>
            <p:cNvSpPr/>
            <p:nvPr/>
          </p:nvSpPr>
          <p:spPr>
            <a:xfrm rot="10800000">
              <a:off x="5448513" y="6276114"/>
              <a:ext cx="2264423" cy="1921500"/>
            </a:xfrm>
            <a:prstGeom prst="hexagon">
              <a:avLst/>
            </a:prstGeom>
            <a:solidFill>
              <a:srgbClr val="0B84FF">
                <a:alpha val="10000"/>
              </a:srgb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2" name="Ellipse 11">
              <a:extLst>
                <a:ext uri="{FF2B5EF4-FFF2-40B4-BE49-F238E27FC236}">
                  <a16:creationId xmlns:a16="http://schemas.microsoft.com/office/drawing/2014/main" id="{D9947E3A-D818-462A-9011-2DB732F76812}"/>
                </a:ext>
              </a:extLst>
            </p:cNvPr>
            <p:cNvSpPr/>
            <p:nvPr/>
          </p:nvSpPr>
          <p:spPr>
            <a:xfrm>
              <a:off x="3976254" y="0"/>
              <a:ext cx="4376420" cy="3713480"/>
            </a:xfrm>
            <a:prstGeom prst="hexagon">
              <a:avLst/>
            </a:prstGeom>
            <a:solidFill>
              <a:schemeClr val="tx1">
                <a:lumMod val="65000"/>
                <a:lumOff val="35000"/>
                <a:alpha val="1000"/>
              </a:scheme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3" name="Ellipse 11">
              <a:extLst>
                <a:ext uri="{FF2B5EF4-FFF2-40B4-BE49-F238E27FC236}">
                  <a16:creationId xmlns:a16="http://schemas.microsoft.com/office/drawing/2014/main" id="{EF3E1D25-F640-4E86-80F4-1B223E5E0C5D}"/>
                </a:ext>
              </a:extLst>
            </p:cNvPr>
            <p:cNvSpPr/>
            <p:nvPr/>
          </p:nvSpPr>
          <p:spPr>
            <a:xfrm>
              <a:off x="235527" y="4530437"/>
              <a:ext cx="4512945" cy="3830320"/>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4" name="Ovale 11">
              <a:extLst>
                <a:ext uri="{FF2B5EF4-FFF2-40B4-BE49-F238E27FC236}">
                  <a16:creationId xmlns:a16="http://schemas.microsoft.com/office/drawing/2014/main" id="{BC87DC04-C59C-4258-AF24-0637AF9923FB}"/>
                </a:ext>
              </a:extLst>
            </p:cNvPr>
            <p:cNvSpPr/>
            <p:nvPr/>
          </p:nvSpPr>
          <p:spPr>
            <a:xfrm>
              <a:off x="651164" y="5070764"/>
              <a:ext cx="3096260" cy="2626995"/>
            </a:xfrm>
            <a:prstGeom prst="hexagon">
              <a:avLst/>
            </a:prstGeom>
            <a:solidFill>
              <a:schemeClr val="tx1">
                <a:lumMod val="65000"/>
                <a:lumOff val="35000"/>
                <a:alpha val="1000"/>
              </a:scheme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grpSp>
      <p:cxnSp>
        <p:nvCxnSpPr>
          <p:cNvPr id="15" name="Connecteur droit 12">
            <a:extLst>
              <a:ext uri="{FF2B5EF4-FFF2-40B4-BE49-F238E27FC236}">
                <a16:creationId xmlns:a16="http://schemas.microsoft.com/office/drawing/2014/main" id="{BCF9D96E-A8E6-4052-A7A9-944C921383B5}"/>
              </a:ext>
              <a:ext uri="{C183D7F6-B498-43B3-948B-1728B52AA6E4}">
                <adec:decorative xmlns:adec="http://schemas.microsoft.com/office/drawing/2017/decorative" val="1"/>
              </a:ext>
            </a:extLst>
          </p:cNvPr>
          <p:cNvCxnSpPr>
            <a:cxnSpLocks/>
          </p:cNvCxnSpPr>
          <p:nvPr userDrawn="1"/>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6" name="Groupe 15">
            <a:extLst>
              <a:ext uri="{FF2B5EF4-FFF2-40B4-BE49-F238E27FC236}">
                <a16:creationId xmlns:a16="http://schemas.microsoft.com/office/drawing/2014/main" id="{8FD98FA0-8887-4A84-87F2-3F1F46F60C7E}"/>
              </a:ext>
              <a:ext uri="{C183D7F6-B498-43B3-948B-1728B52AA6E4}">
                <adec:decorative xmlns:adec="http://schemas.microsoft.com/office/drawing/2017/decorative" val="1"/>
              </a:ext>
            </a:extLst>
          </p:cNvPr>
          <p:cNvGrpSpPr/>
          <p:nvPr userDrawn="1"/>
        </p:nvGrpSpPr>
        <p:grpSpPr>
          <a:xfrm>
            <a:off x="9233656" y="-30668"/>
            <a:ext cx="2958344" cy="565210"/>
            <a:chOff x="1216702" y="-785818"/>
            <a:chExt cx="6391124" cy="1384729"/>
          </a:xfrm>
        </p:grpSpPr>
        <p:sp>
          <p:nvSpPr>
            <p:cNvPr id="17" name="Rectangle 1">
              <a:extLst>
                <a:ext uri="{FF2B5EF4-FFF2-40B4-BE49-F238E27FC236}">
                  <a16:creationId xmlns:a16="http://schemas.microsoft.com/office/drawing/2014/main" id="{225216C2-C178-4403-96F1-F337C9B78DF6}"/>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8" name="Rectangle 2">
              <a:extLst>
                <a:ext uri="{FF2B5EF4-FFF2-40B4-BE49-F238E27FC236}">
                  <a16:creationId xmlns:a16="http://schemas.microsoft.com/office/drawing/2014/main" id="{A1999B41-D9E5-453C-9AAF-6CA3FB6DBEAB}"/>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595959"/>
                  </a:solidFill>
                  <a:effectLst/>
                  <a:ea typeface="Calibri" panose="020F0502020204030204" pitchFamily="34" charset="0"/>
                  <a:cs typeface="Times New Roman" panose="02020603050405020304" pitchFamily="18" charset="0"/>
                </a:rPr>
                <a:t> </a:t>
              </a:r>
            </a:p>
          </p:txBody>
        </p:sp>
      </p:grpSp>
      <p:pic>
        <p:nvPicPr>
          <p:cNvPr id="19" name="Graphique 218">
            <a:extLst>
              <a:ext uri="{FF2B5EF4-FFF2-40B4-BE49-F238E27FC236}">
                <a16:creationId xmlns:a16="http://schemas.microsoft.com/office/drawing/2014/main" id="{8E597506-F4FD-42D0-B9E2-AC24130153BB}"/>
              </a:ext>
            </a:extLst>
          </p:cNvPr>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20" name="Zone de texte 2">
            <a:extLst>
              <a:ext uri="{FF2B5EF4-FFF2-40B4-BE49-F238E27FC236}">
                <a16:creationId xmlns:a16="http://schemas.microsoft.com/office/drawing/2014/main" id="{6AC5D1C9-CAE9-4F63-8951-890E93FA81AB}"/>
              </a:ext>
            </a:extLst>
          </p:cNvPr>
          <p:cNvSpPr txBox="1">
            <a:spLocks noChangeArrowheads="1"/>
          </p:cNvSpPr>
          <p:nvPr userDrawn="1"/>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ja-JP" sz="1200" b="0" i="1" u="none" strike="noStrike" cap="none" normalizeH="0" baseline="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Document interne</a:t>
            </a:r>
            <a:endParaRPr kumimoji="0" lang="fr-FR" altLang="ja-JP" sz="1800" b="0" i="0" u="none" strike="noStrike" cap="none" normalizeH="0" baseline="0">
              <a:ln>
                <a:noFill/>
              </a:ln>
              <a:solidFill>
                <a:schemeClr val="tx1"/>
              </a:solidFill>
              <a:effectLst/>
              <a:latin typeface="Arial" panose="020B0604020202020204" pitchFamily="34" charset="0"/>
            </a:endParaRPr>
          </a:p>
        </p:txBody>
      </p:sp>
      <p:cxnSp>
        <p:nvCxnSpPr>
          <p:cNvPr id="21" name="Connecteur droit 12">
            <a:extLst>
              <a:ext uri="{FF2B5EF4-FFF2-40B4-BE49-F238E27FC236}">
                <a16:creationId xmlns:a16="http://schemas.microsoft.com/office/drawing/2014/main" id="{55DA462C-736B-4143-A47F-DDD0FF073200}"/>
              </a:ext>
              <a:ext uri="{C183D7F6-B498-43B3-948B-1728B52AA6E4}">
                <adec:decorative xmlns:adec="http://schemas.microsoft.com/office/drawing/2017/decorative" val="1"/>
              </a:ext>
            </a:extLst>
          </p:cNvPr>
          <p:cNvCxnSpPr>
            <a:cxnSpLocks/>
          </p:cNvCxnSpPr>
          <p:nvPr userDrawn="1"/>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Ellipse 11">
            <a:extLst>
              <a:ext uri="{FF2B5EF4-FFF2-40B4-BE49-F238E27FC236}">
                <a16:creationId xmlns:a16="http://schemas.microsoft.com/office/drawing/2014/main" id="{5C106265-8F0C-412E-8F2E-3B371931A6F5}"/>
              </a:ext>
            </a:extLst>
          </p:cNvPr>
          <p:cNvSpPr/>
          <p:nvPr userDrawn="1"/>
        </p:nvSpPr>
        <p:spPr>
          <a:xfrm rot="16200000">
            <a:off x="11645727" y="6364290"/>
            <a:ext cx="483685" cy="410314"/>
          </a:xfrm>
          <a:prstGeom prst="hexagon">
            <a:avLst/>
          </a:prstGeom>
          <a:solidFill>
            <a:srgbClr val="0B84FF"/>
          </a:solidFill>
          <a:ln w="38100">
            <a:solidFill>
              <a:srgbClr val="EE740F"/>
            </a:solidFill>
            <a:prstDash val="solid"/>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24" name="Espace réservé du numéro de diapositive 5">
            <a:extLst>
              <a:ext uri="{FF2B5EF4-FFF2-40B4-BE49-F238E27FC236}">
                <a16:creationId xmlns:a16="http://schemas.microsoft.com/office/drawing/2014/main" id="{29D5E497-9CE7-4DE1-9557-5298BA843D6C}"/>
              </a:ext>
            </a:extLst>
          </p:cNvPr>
          <p:cNvSpPr>
            <a:spLocks noGrp="1"/>
          </p:cNvSpPr>
          <p:nvPr>
            <p:ph type="sldNum" sz="quarter" idx="12"/>
          </p:nvPr>
        </p:nvSpPr>
        <p:spPr>
          <a:xfrm>
            <a:off x="11682411" y="6421838"/>
            <a:ext cx="410316" cy="305791"/>
          </a:xfrm>
        </p:spPr>
        <p:txBody>
          <a:bodyPr/>
          <a:lstStyle>
            <a:lvl1pPr algn="ctr">
              <a:defRPr sz="1000">
                <a:solidFill>
                  <a:schemeClr val="bg1"/>
                </a:solidFill>
              </a:defRPr>
            </a:lvl1pPr>
          </a:lstStyle>
          <a:p>
            <a:fld id="{BC90C2B5-C987-416F-B52E-6B4CB8613489}" type="slidenum">
              <a:rPr lang="fr-FR" smtClean="0"/>
              <a:pPr/>
              <a:t>‹N°›</a:t>
            </a:fld>
            <a:endParaRPr lang="fr-FR"/>
          </a:p>
        </p:txBody>
      </p:sp>
    </p:spTree>
    <p:extLst>
      <p:ext uri="{BB962C8B-B14F-4D97-AF65-F5344CB8AC3E}">
        <p14:creationId xmlns:p14="http://schemas.microsoft.com/office/powerpoint/2010/main" val="1959336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amp; Contenu">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504C3D61-DE27-4199-80F1-0A07031D08DF}"/>
              </a:ext>
              <a:ext uri="{C183D7F6-B498-43B3-948B-1728B52AA6E4}">
                <adec:decorative xmlns:adec="http://schemas.microsoft.com/office/drawing/2017/decorative" val="1"/>
              </a:ext>
            </a:extLst>
          </p:cNvPr>
          <p:cNvGrpSpPr/>
          <p:nvPr userDrawn="1"/>
        </p:nvGrpSpPr>
        <p:grpSpPr>
          <a:xfrm rot="5400000">
            <a:off x="2407869" y="-3175"/>
            <a:ext cx="6856730" cy="6863080"/>
            <a:chOff x="0" y="0"/>
            <a:chExt cx="8352674" cy="8360757"/>
          </a:xfrm>
        </p:grpSpPr>
        <p:sp>
          <p:nvSpPr>
            <p:cNvPr id="8" name="Ovale 9">
              <a:extLst>
                <a:ext uri="{FF2B5EF4-FFF2-40B4-BE49-F238E27FC236}">
                  <a16:creationId xmlns:a16="http://schemas.microsoft.com/office/drawing/2014/main" id="{47935488-BF42-4033-86D3-4AF160A937FB}"/>
                </a:ext>
              </a:extLst>
            </p:cNvPr>
            <p:cNvSpPr/>
            <p:nvPr/>
          </p:nvSpPr>
          <p:spPr>
            <a:xfrm>
              <a:off x="1427018" y="1371600"/>
              <a:ext cx="5935980" cy="5038725"/>
            </a:xfrm>
            <a:prstGeom prst="hexagon">
              <a:avLst/>
            </a:prstGeom>
            <a:noFill/>
            <a:ln w="3175">
              <a:solidFill>
                <a:schemeClr val="tx1">
                  <a:alpha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spcBef>
                  <a:spcPts val="200"/>
                </a:spcBef>
              </a:pPr>
              <a:r>
                <a:rPr lang="fr-FR" sz="1000" kern="1000">
                  <a:solidFill>
                    <a:srgbClr val="595959">
                      <a:alpha val="50000"/>
                    </a:srgbClr>
                  </a:solidFill>
                  <a:effectLst/>
                  <a:ea typeface="Calibri" panose="020F0502020204030204" pitchFamily="34" charset="0"/>
                  <a:cs typeface="Times New Roman" panose="02020603050405020304" pitchFamily="18" charset="0"/>
                </a:rPr>
                <a:t> </a:t>
              </a:r>
              <a:endParaRPr lang="fr-FR" sz="1000" kern="1000">
                <a:solidFill>
                  <a:srgbClr val="595959"/>
                </a:solidFill>
                <a:effectLst/>
                <a:ea typeface="Calibri" panose="020F0502020204030204" pitchFamily="34" charset="0"/>
                <a:cs typeface="Times New Roman" panose="02020603050405020304" pitchFamily="18" charset="0"/>
              </a:endParaRPr>
            </a:p>
          </p:txBody>
        </p:sp>
        <p:sp>
          <p:nvSpPr>
            <p:cNvPr id="9" name="Ellipse 11">
              <a:extLst>
                <a:ext uri="{FF2B5EF4-FFF2-40B4-BE49-F238E27FC236}">
                  <a16:creationId xmlns:a16="http://schemas.microsoft.com/office/drawing/2014/main" id="{35A716C5-7E93-474D-AE5F-F140876EE06D}"/>
                </a:ext>
              </a:extLst>
            </p:cNvPr>
            <p:cNvSpPr/>
            <p:nvPr/>
          </p:nvSpPr>
          <p:spPr>
            <a:xfrm>
              <a:off x="0" y="41564"/>
              <a:ext cx="4512945" cy="3830320"/>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0" name="Ellipse 11">
              <a:extLst>
                <a:ext uri="{FF2B5EF4-FFF2-40B4-BE49-F238E27FC236}">
                  <a16:creationId xmlns:a16="http://schemas.microsoft.com/office/drawing/2014/main" id="{0E7E167E-FE43-4854-AD0F-F0C36F4247F2}"/>
                </a:ext>
              </a:extLst>
            </p:cNvPr>
            <p:cNvSpPr/>
            <p:nvPr/>
          </p:nvSpPr>
          <p:spPr>
            <a:xfrm>
              <a:off x="4876800" y="5694219"/>
              <a:ext cx="2506980" cy="2127885"/>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1" name="Ellipse 11">
              <a:extLst>
                <a:ext uri="{FF2B5EF4-FFF2-40B4-BE49-F238E27FC236}">
                  <a16:creationId xmlns:a16="http://schemas.microsoft.com/office/drawing/2014/main" id="{117E0464-BB3C-4384-B0F2-7D75F87D9300}"/>
                </a:ext>
              </a:extLst>
            </p:cNvPr>
            <p:cNvSpPr/>
            <p:nvPr/>
          </p:nvSpPr>
          <p:spPr>
            <a:xfrm rot="10800000">
              <a:off x="5448513" y="6276114"/>
              <a:ext cx="2264423" cy="1921500"/>
            </a:xfrm>
            <a:prstGeom prst="hexagon">
              <a:avLst/>
            </a:prstGeom>
            <a:solidFill>
              <a:srgbClr val="0B84FF">
                <a:alpha val="10000"/>
              </a:srgb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2" name="Ellipse 11">
              <a:extLst>
                <a:ext uri="{FF2B5EF4-FFF2-40B4-BE49-F238E27FC236}">
                  <a16:creationId xmlns:a16="http://schemas.microsoft.com/office/drawing/2014/main" id="{D9947E3A-D818-462A-9011-2DB732F76812}"/>
                </a:ext>
              </a:extLst>
            </p:cNvPr>
            <p:cNvSpPr/>
            <p:nvPr/>
          </p:nvSpPr>
          <p:spPr>
            <a:xfrm>
              <a:off x="3976254" y="0"/>
              <a:ext cx="4376420" cy="3713480"/>
            </a:xfrm>
            <a:prstGeom prst="hexagon">
              <a:avLst/>
            </a:prstGeom>
            <a:solidFill>
              <a:schemeClr val="tx1">
                <a:lumMod val="65000"/>
                <a:lumOff val="35000"/>
                <a:alpha val="1000"/>
              </a:scheme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3" name="Ellipse 11">
              <a:extLst>
                <a:ext uri="{FF2B5EF4-FFF2-40B4-BE49-F238E27FC236}">
                  <a16:creationId xmlns:a16="http://schemas.microsoft.com/office/drawing/2014/main" id="{EF3E1D25-F640-4E86-80F4-1B223E5E0C5D}"/>
                </a:ext>
              </a:extLst>
            </p:cNvPr>
            <p:cNvSpPr/>
            <p:nvPr/>
          </p:nvSpPr>
          <p:spPr>
            <a:xfrm>
              <a:off x="235527" y="4530437"/>
              <a:ext cx="4512945" cy="3830320"/>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4" name="Ovale 11">
              <a:extLst>
                <a:ext uri="{FF2B5EF4-FFF2-40B4-BE49-F238E27FC236}">
                  <a16:creationId xmlns:a16="http://schemas.microsoft.com/office/drawing/2014/main" id="{BC87DC04-C59C-4258-AF24-0637AF9923FB}"/>
                </a:ext>
              </a:extLst>
            </p:cNvPr>
            <p:cNvSpPr/>
            <p:nvPr/>
          </p:nvSpPr>
          <p:spPr>
            <a:xfrm>
              <a:off x="651164" y="5070764"/>
              <a:ext cx="3096260" cy="2626995"/>
            </a:xfrm>
            <a:prstGeom prst="hexagon">
              <a:avLst/>
            </a:prstGeom>
            <a:solidFill>
              <a:schemeClr val="tx1">
                <a:lumMod val="65000"/>
                <a:lumOff val="35000"/>
                <a:alpha val="1000"/>
              </a:scheme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grpSp>
      <p:cxnSp>
        <p:nvCxnSpPr>
          <p:cNvPr id="15" name="Connecteur droit 12">
            <a:extLst>
              <a:ext uri="{FF2B5EF4-FFF2-40B4-BE49-F238E27FC236}">
                <a16:creationId xmlns:a16="http://schemas.microsoft.com/office/drawing/2014/main" id="{BCF9D96E-A8E6-4052-A7A9-944C921383B5}"/>
              </a:ext>
              <a:ext uri="{C183D7F6-B498-43B3-948B-1728B52AA6E4}">
                <adec:decorative xmlns:adec="http://schemas.microsoft.com/office/drawing/2017/decorative" val="1"/>
              </a:ext>
            </a:extLst>
          </p:cNvPr>
          <p:cNvCxnSpPr>
            <a:cxnSpLocks/>
          </p:cNvCxnSpPr>
          <p:nvPr userDrawn="1"/>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6" name="Groupe 15">
            <a:extLst>
              <a:ext uri="{FF2B5EF4-FFF2-40B4-BE49-F238E27FC236}">
                <a16:creationId xmlns:a16="http://schemas.microsoft.com/office/drawing/2014/main" id="{8FD98FA0-8887-4A84-87F2-3F1F46F60C7E}"/>
              </a:ext>
              <a:ext uri="{C183D7F6-B498-43B3-948B-1728B52AA6E4}">
                <adec:decorative xmlns:adec="http://schemas.microsoft.com/office/drawing/2017/decorative" val="1"/>
              </a:ext>
            </a:extLst>
          </p:cNvPr>
          <p:cNvGrpSpPr/>
          <p:nvPr userDrawn="1"/>
        </p:nvGrpSpPr>
        <p:grpSpPr>
          <a:xfrm>
            <a:off x="9233656" y="-30668"/>
            <a:ext cx="2958344" cy="565210"/>
            <a:chOff x="1216702" y="-785818"/>
            <a:chExt cx="6391124" cy="1384729"/>
          </a:xfrm>
        </p:grpSpPr>
        <p:sp>
          <p:nvSpPr>
            <p:cNvPr id="17" name="Rectangle 1">
              <a:extLst>
                <a:ext uri="{FF2B5EF4-FFF2-40B4-BE49-F238E27FC236}">
                  <a16:creationId xmlns:a16="http://schemas.microsoft.com/office/drawing/2014/main" id="{225216C2-C178-4403-96F1-F337C9B78DF6}"/>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8" name="Rectangle 2">
              <a:extLst>
                <a:ext uri="{FF2B5EF4-FFF2-40B4-BE49-F238E27FC236}">
                  <a16:creationId xmlns:a16="http://schemas.microsoft.com/office/drawing/2014/main" id="{A1999B41-D9E5-453C-9AAF-6CA3FB6DBEAB}"/>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595959"/>
                  </a:solidFill>
                  <a:effectLst/>
                  <a:ea typeface="Calibri" panose="020F0502020204030204" pitchFamily="34" charset="0"/>
                  <a:cs typeface="Times New Roman" panose="02020603050405020304" pitchFamily="18" charset="0"/>
                </a:rPr>
                <a:t> </a:t>
              </a:r>
            </a:p>
          </p:txBody>
        </p:sp>
      </p:grpSp>
      <p:pic>
        <p:nvPicPr>
          <p:cNvPr id="19" name="Graphique 218">
            <a:extLst>
              <a:ext uri="{FF2B5EF4-FFF2-40B4-BE49-F238E27FC236}">
                <a16:creationId xmlns:a16="http://schemas.microsoft.com/office/drawing/2014/main" id="{8E597506-F4FD-42D0-B9E2-AC24130153BB}"/>
              </a:ext>
            </a:extLst>
          </p:cNvPr>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20" name="Zone de texte 2">
            <a:extLst>
              <a:ext uri="{FF2B5EF4-FFF2-40B4-BE49-F238E27FC236}">
                <a16:creationId xmlns:a16="http://schemas.microsoft.com/office/drawing/2014/main" id="{6AC5D1C9-CAE9-4F63-8951-890E93FA81AB}"/>
              </a:ext>
            </a:extLst>
          </p:cNvPr>
          <p:cNvSpPr txBox="1">
            <a:spLocks noChangeArrowheads="1"/>
          </p:cNvSpPr>
          <p:nvPr userDrawn="1"/>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ja-JP" sz="1200" b="0" i="1" u="none" strike="noStrike" cap="none" normalizeH="0" baseline="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Document interne</a:t>
            </a:r>
            <a:endParaRPr kumimoji="0" lang="fr-FR" altLang="ja-JP" sz="1800" b="0" i="0" u="none" strike="noStrike" cap="none" normalizeH="0" baseline="0">
              <a:ln>
                <a:noFill/>
              </a:ln>
              <a:solidFill>
                <a:schemeClr val="tx1"/>
              </a:solidFill>
              <a:effectLst/>
              <a:latin typeface="Arial" panose="020B0604020202020204" pitchFamily="34" charset="0"/>
            </a:endParaRPr>
          </a:p>
        </p:txBody>
      </p:sp>
      <p:cxnSp>
        <p:nvCxnSpPr>
          <p:cNvPr id="21" name="Connecteur droit 12">
            <a:extLst>
              <a:ext uri="{FF2B5EF4-FFF2-40B4-BE49-F238E27FC236}">
                <a16:creationId xmlns:a16="http://schemas.microsoft.com/office/drawing/2014/main" id="{55DA462C-736B-4143-A47F-DDD0FF073200}"/>
              </a:ext>
              <a:ext uri="{C183D7F6-B498-43B3-948B-1728B52AA6E4}">
                <adec:decorative xmlns:adec="http://schemas.microsoft.com/office/drawing/2017/decorative" val="1"/>
              </a:ext>
            </a:extLst>
          </p:cNvPr>
          <p:cNvCxnSpPr>
            <a:cxnSpLocks/>
          </p:cNvCxnSpPr>
          <p:nvPr userDrawn="1"/>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Titre 1">
            <a:extLst>
              <a:ext uri="{FF2B5EF4-FFF2-40B4-BE49-F238E27FC236}">
                <a16:creationId xmlns:a16="http://schemas.microsoft.com/office/drawing/2014/main" id="{F1BE16D4-2D12-466F-A300-10A1C1FF537B}"/>
              </a:ext>
            </a:extLst>
          </p:cNvPr>
          <p:cNvSpPr>
            <a:spLocks noGrp="1"/>
          </p:cNvSpPr>
          <p:nvPr>
            <p:ph type="title"/>
          </p:nvPr>
        </p:nvSpPr>
        <p:spPr>
          <a:xfrm>
            <a:off x="838200" y="365125"/>
            <a:ext cx="10515600" cy="1325563"/>
          </a:xfrm>
        </p:spPr>
        <p:txBody>
          <a:bodyPr/>
          <a:lstStyle>
            <a:lvl1pPr>
              <a:defRPr>
                <a:solidFill>
                  <a:srgbClr val="0B84FF"/>
                </a:solidFill>
                <a:latin typeface="+mn-lt"/>
              </a:defRPr>
            </a:lvl1pPr>
          </a:lstStyle>
          <a:p>
            <a:r>
              <a:rPr lang="fr-FR"/>
              <a:t>Modifiez le style du titre</a:t>
            </a:r>
          </a:p>
        </p:txBody>
      </p:sp>
      <p:sp>
        <p:nvSpPr>
          <p:cNvPr id="23" name="Espace réservé du contenu 2">
            <a:extLst>
              <a:ext uri="{FF2B5EF4-FFF2-40B4-BE49-F238E27FC236}">
                <a16:creationId xmlns:a16="http://schemas.microsoft.com/office/drawing/2014/main" id="{91CCA5F7-06A8-4C63-8D3A-03F2C1B539D5}"/>
              </a:ext>
            </a:extLst>
          </p:cNvPr>
          <p:cNvSpPr>
            <a:spLocks noGrp="1"/>
          </p:cNvSpPr>
          <p:nvPr>
            <p:ph idx="1"/>
          </p:nvPr>
        </p:nvSpPr>
        <p:spPr>
          <a:xfrm>
            <a:off x="838200" y="1825625"/>
            <a:ext cx="10515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6" name="Ellipse 11">
            <a:extLst>
              <a:ext uri="{FF2B5EF4-FFF2-40B4-BE49-F238E27FC236}">
                <a16:creationId xmlns:a16="http://schemas.microsoft.com/office/drawing/2014/main" id="{4C40669A-A76B-4FA4-995B-583D7BCFA93C}"/>
              </a:ext>
            </a:extLst>
          </p:cNvPr>
          <p:cNvSpPr/>
          <p:nvPr userDrawn="1"/>
        </p:nvSpPr>
        <p:spPr>
          <a:xfrm rot="16200000">
            <a:off x="11645727" y="6364290"/>
            <a:ext cx="483685" cy="410314"/>
          </a:xfrm>
          <a:prstGeom prst="hexagon">
            <a:avLst/>
          </a:prstGeom>
          <a:solidFill>
            <a:srgbClr val="0B84FF"/>
          </a:solidFill>
          <a:ln w="38100">
            <a:solidFill>
              <a:srgbClr val="EE740F"/>
            </a:solidFill>
            <a:prstDash val="solid"/>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27" name="Espace réservé du numéro de diapositive 5">
            <a:extLst>
              <a:ext uri="{FF2B5EF4-FFF2-40B4-BE49-F238E27FC236}">
                <a16:creationId xmlns:a16="http://schemas.microsoft.com/office/drawing/2014/main" id="{B705FC9E-0D38-4D83-ABEF-B41C41863587}"/>
              </a:ext>
            </a:extLst>
          </p:cNvPr>
          <p:cNvSpPr>
            <a:spLocks noGrp="1"/>
          </p:cNvSpPr>
          <p:nvPr>
            <p:ph type="sldNum" sz="quarter" idx="12"/>
          </p:nvPr>
        </p:nvSpPr>
        <p:spPr>
          <a:xfrm>
            <a:off x="11682411" y="6421838"/>
            <a:ext cx="410316" cy="305791"/>
          </a:xfrm>
        </p:spPr>
        <p:txBody>
          <a:bodyPr/>
          <a:lstStyle>
            <a:lvl1pPr algn="ctr">
              <a:defRPr sz="1000">
                <a:solidFill>
                  <a:schemeClr val="bg1"/>
                </a:solidFill>
              </a:defRPr>
            </a:lvl1pPr>
          </a:lstStyle>
          <a:p>
            <a:fld id="{BC90C2B5-C987-416F-B52E-6B4CB8613489}" type="slidenum">
              <a:rPr lang="fr-FR" smtClean="0"/>
              <a:pPr/>
              <a:t>‹N°›</a:t>
            </a:fld>
            <a:endParaRPr lang="fr-FR"/>
          </a:p>
        </p:txBody>
      </p:sp>
    </p:spTree>
    <p:extLst>
      <p:ext uri="{BB962C8B-B14F-4D97-AF65-F5344CB8AC3E}">
        <p14:creationId xmlns:p14="http://schemas.microsoft.com/office/powerpoint/2010/main" val="2003499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800BD428-7C51-40DA-84F2-10F0EF58D450}" type="slidenum">
              <a:t>‹N°›</a:t>
            </a:fld>
            <a:endParaRPr/>
          </a:p>
        </p:txBody>
      </p:sp>
    </p:spTree>
    <p:extLst>
      <p:ext uri="{BB962C8B-B14F-4D97-AF65-F5344CB8AC3E}">
        <p14:creationId xmlns:p14="http://schemas.microsoft.com/office/powerpoint/2010/main" val="2380837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7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sldNum" idx="1"/>
          </p:nvPr>
        </p:nvSpPr>
        <p:spPr/>
        <p:txBody>
          <a:bodyPr/>
          <a:lstStyle/>
          <a:p>
            <a:fld id="{7D4D6B8E-74B9-41AC-8D5B-320CDFD4955D}" type="slidenum">
              <a:t>‹N°›</a:t>
            </a:fld>
            <a:endParaRPr/>
          </a:p>
        </p:txBody>
      </p:sp>
    </p:spTree>
    <p:extLst>
      <p:ext uri="{BB962C8B-B14F-4D97-AF65-F5344CB8AC3E}">
        <p14:creationId xmlns:p14="http://schemas.microsoft.com/office/powerpoint/2010/main" val="666047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7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4" name="PlaceHolder 3"/>
          <p:cNvSpPr>
            <a:spLocks noGrp="1"/>
          </p:cNvSpPr>
          <p:nvPr>
            <p:ph type="sldNum" idx="1"/>
          </p:nvPr>
        </p:nvSpPr>
        <p:spPr/>
        <p:txBody>
          <a:bodyPr/>
          <a:lstStyle/>
          <a:p>
            <a:fld id="{E5106549-3722-412D-B382-880194376A1F}" type="slidenum">
              <a:t>‹N°›</a:t>
            </a:fld>
            <a:endParaRPr/>
          </a:p>
        </p:txBody>
      </p:sp>
    </p:spTree>
    <p:extLst>
      <p:ext uri="{BB962C8B-B14F-4D97-AF65-F5344CB8AC3E}">
        <p14:creationId xmlns:p14="http://schemas.microsoft.com/office/powerpoint/2010/main" val="1793885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7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7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5" name="PlaceHolder 4"/>
          <p:cNvSpPr>
            <a:spLocks noGrp="1"/>
          </p:cNvSpPr>
          <p:nvPr>
            <p:ph type="sldNum" idx="1"/>
          </p:nvPr>
        </p:nvSpPr>
        <p:spPr/>
        <p:txBody>
          <a:bodyPr/>
          <a:lstStyle/>
          <a:p>
            <a:fld id="{AE517B61-D79E-4CB5-82D3-6A701F5A05D4}" type="slidenum">
              <a:t>‹N°›</a:t>
            </a:fld>
            <a:endParaRPr/>
          </a:p>
        </p:txBody>
      </p:sp>
    </p:spTree>
    <p:extLst>
      <p:ext uri="{BB962C8B-B14F-4D97-AF65-F5344CB8AC3E}">
        <p14:creationId xmlns:p14="http://schemas.microsoft.com/office/powerpoint/2010/main" val="425026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3" name="PlaceHolder 2"/>
          <p:cNvSpPr>
            <a:spLocks noGrp="1"/>
          </p:cNvSpPr>
          <p:nvPr>
            <p:ph type="sldNum" idx="1"/>
          </p:nvPr>
        </p:nvSpPr>
        <p:spPr/>
        <p:txBody>
          <a:bodyPr/>
          <a:lstStyle/>
          <a:p>
            <a:fld id="{29C333D9-28E4-46D6-939A-58D740D6F3F8}" type="slidenum">
              <a:t>‹N°›</a:t>
            </a:fld>
            <a:endParaRPr/>
          </a:p>
        </p:txBody>
      </p:sp>
    </p:spTree>
    <p:extLst>
      <p:ext uri="{BB962C8B-B14F-4D97-AF65-F5344CB8AC3E}">
        <p14:creationId xmlns:p14="http://schemas.microsoft.com/office/powerpoint/2010/main" val="275641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sldNum" idx="1"/>
          </p:nvPr>
        </p:nvSpPr>
        <p:spPr/>
        <p:txBody>
          <a:bodyPr/>
          <a:lstStyle/>
          <a:p>
            <a:fld id="{A4558BB5-D100-4C53-B6D3-E4FDFC7A5121}" type="slidenum">
              <a:t>‹N°›</a:t>
            </a:fld>
            <a:endParaRPr/>
          </a:p>
        </p:txBody>
      </p:sp>
    </p:spTree>
    <p:extLst>
      <p:ext uri="{BB962C8B-B14F-4D97-AF65-F5344CB8AC3E}">
        <p14:creationId xmlns:p14="http://schemas.microsoft.com/office/powerpoint/2010/main" val="10732654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image" Target="../media/image4.png"/><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160A4E2-7223-40E2-B390-84948F786E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3D07DDF-A1ED-48EC-96D9-4C56BC31CB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92CB623-AF60-4F30-A527-0842B5E3A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Espace réservé du pied de page 4">
            <a:extLst>
              <a:ext uri="{FF2B5EF4-FFF2-40B4-BE49-F238E27FC236}">
                <a16:creationId xmlns:a16="http://schemas.microsoft.com/office/drawing/2014/main" id="{97DF9C94-48B4-4D47-83D9-BAE53F8115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0183664-E3FA-4B30-AAC4-51EC5FF1F9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90C2B5-C987-416F-B52E-6B4CB8613489}" type="slidenum">
              <a:rPr lang="fr-FR" smtClean="0"/>
              <a:t>‹N°›</a:t>
            </a:fld>
            <a:endParaRPr lang="fr-FR"/>
          </a:p>
        </p:txBody>
      </p:sp>
    </p:spTree>
    <p:extLst>
      <p:ext uri="{BB962C8B-B14F-4D97-AF65-F5344CB8AC3E}">
        <p14:creationId xmlns:p14="http://schemas.microsoft.com/office/powerpoint/2010/main" val="2378502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3" name="Groupe 6"/>
          <p:cNvGrpSpPr/>
          <p:nvPr/>
        </p:nvGrpSpPr>
        <p:grpSpPr>
          <a:xfrm>
            <a:off x="2405160" y="0"/>
            <a:ext cx="6862680" cy="6856200"/>
            <a:chOff x="2405160" y="0"/>
            <a:chExt cx="6862680" cy="6856200"/>
          </a:xfrm>
        </p:grpSpPr>
        <p:sp>
          <p:nvSpPr>
            <p:cNvPr id="54" name="Ovale 9"/>
            <p:cNvSpPr/>
            <p:nvPr/>
          </p:nvSpPr>
          <p:spPr>
            <a:xfrm rot="5400000">
              <a:off x="3637440" y="1539720"/>
              <a:ext cx="4872600" cy="4135680"/>
            </a:xfrm>
            <a:prstGeom prst="hexagon">
              <a:avLst>
                <a:gd name="adj" fmla="val 25000"/>
                <a:gd name="vf" fmla="val 115470"/>
              </a:avLst>
            </a:prstGeom>
            <a:noFill/>
            <a:ln w="3175">
              <a:solidFill>
                <a:srgbClr val="000000">
                  <a:alpha val="10000"/>
                </a:srgbClr>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20000"/>
                </a:lnSpc>
                <a:spcBef>
                  <a:spcPts val="201"/>
                </a:spcBef>
              </a:pPr>
              <a:r>
                <a:rPr lang="fr-FR" sz="1000" b="0" strike="noStrike" spc="-1">
                  <a:solidFill>
                    <a:srgbClr val="595959">
                      <a:alpha val="50000"/>
                    </a:srgbClr>
                  </a:solidFill>
                  <a:latin typeface="Calibri"/>
                  <a:ea typeface="Calibri"/>
                </a:rPr>
                <a:t> </a:t>
              </a:r>
              <a:endParaRPr lang="fr-FR" sz="1000" b="0" strike="noStrike" spc="-1">
                <a:solidFill>
                  <a:srgbClr val="000000"/>
                </a:solidFill>
                <a:latin typeface="Arial"/>
              </a:endParaRPr>
            </a:p>
          </p:txBody>
        </p:sp>
        <p:sp>
          <p:nvSpPr>
            <p:cNvPr id="55" name="Ellipse 11"/>
            <p:cNvSpPr/>
            <p:nvPr/>
          </p:nvSpPr>
          <p:spPr>
            <a:xfrm rot="5400000">
              <a:off x="5809320" y="280080"/>
              <a:ext cx="3704400" cy="3143880"/>
            </a:xfrm>
            <a:prstGeom prst="hexagon">
              <a:avLst>
                <a:gd name="adj" fmla="val 25000"/>
                <a:gd name="vf" fmla="val 115470"/>
              </a:avLst>
            </a:prstGeom>
            <a:noFill/>
            <a:ln w="6350">
              <a:solidFill>
                <a:srgbClr val="000000">
                  <a:alpha val="10000"/>
                </a:srgbClr>
              </a:solidFill>
              <a:prstDash val="sysDot"/>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strike="noStrike" spc="-1">
                <a:solidFill>
                  <a:schemeClr val="lt1"/>
                </a:solidFill>
                <a:latin typeface="Calibri"/>
              </a:endParaRPr>
            </a:p>
          </p:txBody>
        </p:sp>
        <p:sp>
          <p:nvSpPr>
            <p:cNvPr id="56" name="Ellipse 11"/>
            <p:cNvSpPr/>
            <p:nvPr/>
          </p:nvSpPr>
          <p:spPr>
            <a:xfrm rot="5400000">
              <a:off x="2691360" y="4158720"/>
              <a:ext cx="2057760" cy="1746360"/>
            </a:xfrm>
            <a:prstGeom prst="hexagon">
              <a:avLst>
                <a:gd name="adj" fmla="val 25000"/>
                <a:gd name="vf" fmla="val 115470"/>
              </a:avLst>
            </a:prstGeom>
            <a:noFill/>
            <a:ln w="6350">
              <a:solidFill>
                <a:srgbClr val="000000">
                  <a:alpha val="10000"/>
                </a:srgbClr>
              </a:solidFill>
              <a:prstDash val="sysDot"/>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strike="noStrike" spc="-1">
                <a:solidFill>
                  <a:schemeClr val="lt1"/>
                </a:solidFill>
                <a:latin typeface="Calibri"/>
              </a:endParaRPr>
            </a:p>
          </p:txBody>
        </p:sp>
        <p:sp>
          <p:nvSpPr>
            <p:cNvPr id="57" name="Ellipse 11"/>
            <p:cNvSpPr/>
            <p:nvPr/>
          </p:nvSpPr>
          <p:spPr>
            <a:xfrm rot="16200000">
              <a:off x="2397600" y="4613760"/>
              <a:ext cx="1858680" cy="1576800"/>
            </a:xfrm>
            <a:prstGeom prst="hexagon">
              <a:avLst>
                <a:gd name="adj" fmla="val 25000"/>
                <a:gd name="vf" fmla="val 115470"/>
              </a:avLst>
            </a:prstGeom>
            <a:solidFill>
              <a:srgbClr val="0B84FF">
                <a:alpha val="10000"/>
              </a:srgbClr>
            </a:solidFill>
            <a:ln w="635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strike="noStrike" spc="-1">
                <a:solidFill>
                  <a:schemeClr val="lt1"/>
                </a:solidFill>
                <a:latin typeface="Calibri"/>
              </a:endParaRPr>
            </a:p>
          </p:txBody>
        </p:sp>
        <p:sp>
          <p:nvSpPr>
            <p:cNvPr id="58" name="Ellipse 11"/>
            <p:cNvSpPr/>
            <p:nvPr/>
          </p:nvSpPr>
          <p:spPr>
            <a:xfrm rot="5400000">
              <a:off x="5947920" y="3536280"/>
              <a:ext cx="3592080" cy="3047760"/>
            </a:xfrm>
            <a:prstGeom prst="hexagon">
              <a:avLst>
                <a:gd name="adj" fmla="val 25000"/>
                <a:gd name="vf" fmla="val 115470"/>
              </a:avLst>
            </a:prstGeom>
            <a:solidFill>
              <a:schemeClr val="tx1">
                <a:lumMod val="65000"/>
                <a:lumOff val="35000"/>
                <a:alpha val="1000"/>
              </a:schemeClr>
            </a:solidFill>
            <a:ln w="635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strike="noStrike" spc="-1">
                <a:solidFill>
                  <a:schemeClr val="lt1"/>
                </a:solidFill>
                <a:latin typeface="Calibri"/>
              </a:endParaRPr>
            </a:p>
          </p:txBody>
        </p:sp>
        <p:sp>
          <p:nvSpPr>
            <p:cNvPr id="59" name="Ellipse 11"/>
            <p:cNvSpPr/>
            <p:nvPr/>
          </p:nvSpPr>
          <p:spPr>
            <a:xfrm rot="5400000">
              <a:off x="2124720" y="473400"/>
              <a:ext cx="3704400" cy="3143880"/>
            </a:xfrm>
            <a:prstGeom prst="hexagon">
              <a:avLst>
                <a:gd name="adj" fmla="val 25000"/>
                <a:gd name="vf" fmla="val 115470"/>
              </a:avLst>
            </a:prstGeom>
            <a:noFill/>
            <a:ln w="6350">
              <a:solidFill>
                <a:srgbClr val="000000">
                  <a:alpha val="10000"/>
                </a:srgbClr>
              </a:solidFill>
              <a:prstDash val="sysDot"/>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strike="noStrike" spc="-1">
                <a:solidFill>
                  <a:schemeClr val="lt1"/>
                </a:solidFill>
                <a:latin typeface="Calibri"/>
              </a:endParaRPr>
            </a:p>
          </p:txBody>
        </p:sp>
        <p:sp>
          <p:nvSpPr>
            <p:cNvPr id="60" name="Ovale 11"/>
            <p:cNvSpPr/>
            <p:nvPr/>
          </p:nvSpPr>
          <p:spPr>
            <a:xfrm rot="5400000">
              <a:off x="2756520" y="726840"/>
              <a:ext cx="2541240" cy="2156040"/>
            </a:xfrm>
            <a:prstGeom prst="hexagon">
              <a:avLst>
                <a:gd name="adj" fmla="val 25000"/>
                <a:gd name="vf" fmla="val 115470"/>
              </a:avLst>
            </a:prstGeom>
            <a:solidFill>
              <a:schemeClr val="tx1">
                <a:lumMod val="65000"/>
                <a:lumOff val="35000"/>
                <a:alpha val="1000"/>
              </a:schemeClr>
            </a:solidFill>
            <a:ln w="635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strike="noStrike" spc="-1">
                <a:solidFill>
                  <a:schemeClr val="lt1"/>
                </a:solidFill>
                <a:latin typeface="Calibri"/>
              </a:endParaRPr>
            </a:p>
          </p:txBody>
        </p:sp>
      </p:grpSp>
      <p:cxnSp>
        <p:nvCxnSpPr>
          <p:cNvPr id="61" name="Connecteur droit 12"/>
          <p:cNvCxnSpPr/>
          <p:nvPr/>
        </p:nvCxnSpPr>
        <p:spPr>
          <a:xfrm>
            <a:off x="240840" y="6459480"/>
            <a:ext cx="360" cy="398880"/>
          </a:xfrm>
          <a:prstGeom prst="straightConnector1">
            <a:avLst/>
          </a:prstGeom>
          <a:ln w="139700">
            <a:solidFill>
              <a:srgbClr val="ED7D31"/>
            </a:solidFill>
          </a:ln>
        </p:spPr>
      </p:cxnSp>
      <p:grpSp>
        <p:nvGrpSpPr>
          <p:cNvPr id="62" name="Groupe 15"/>
          <p:cNvGrpSpPr/>
          <p:nvPr/>
        </p:nvGrpSpPr>
        <p:grpSpPr>
          <a:xfrm>
            <a:off x="9233640" y="-30600"/>
            <a:ext cx="2958120" cy="564840"/>
            <a:chOff x="9233640" y="-30600"/>
            <a:chExt cx="2958120" cy="564840"/>
          </a:xfrm>
        </p:grpSpPr>
        <p:sp>
          <p:nvSpPr>
            <p:cNvPr id="6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chemeClr val="lt1"/>
                </a:solidFill>
                <a:latin typeface="Calibri"/>
              </a:endParaRPr>
            </a:p>
          </p:txBody>
        </p:sp>
        <p:sp>
          <p:nvSpPr>
            <p:cNvPr id="6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595959"/>
                  </a:solidFill>
                  <a:latin typeface="Calibri"/>
                  <a:ea typeface="Calibri"/>
                </a:rPr>
                <a:t> </a:t>
              </a:r>
              <a:endParaRPr lang="fr-FR" sz="1000" b="0" strike="noStrike" spc="-1">
                <a:solidFill>
                  <a:srgbClr val="000000"/>
                </a:solidFill>
                <a:latin typeface="Arial"/>
              </a:endParaRPr>
            </a:p>
          </p:txBody>
        </p:sp>
      </p:grpSp>
      <p:pic>
        <p:nvPicPr>
          <p:cNvPr id="65" name="Graphique 218"/>
          <p:cNvPicPr/>
          <p:nvPr/>
        </p:nvPicPr>
        <p:blipFill>
          <a:blip r:embed="rId15"/>
          <a:stretch/>
        </p:blipFill>
        <p:spPr>
          <a:xfrm>
            <a:off x="240840" y="193320"/>
            <a:ext cx="1424520" cy="311400"/>
          </a:xfrm>
          <a:prstGeom prst="rect">
            <a:avLst/>
          </a:prstGeom>
          <a:ln w="0">
            <a:noFill/>
          </a:ln>
        </p:spPr>
      </p:pic>
      <p:sp>
        <p:nvSpPr>
          <p:cNvPr id="6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tabLst>
                <a:tab pos="0" algn="l"/>
              </a:tabLst>
            </a:pPr>
            <a:r>
              <a:rPr lang="fr-FR" sz="1200" b="0" i="1" strike="noStrike" spc="-1">
                <a:solidFill>
                  <a:srgbClr val="FFFFFF"/>
                </a:solidFill>
                <a:latin typeface="Calibri"/>
                <a:ea typeface="Calibri"/>
              </a:rPr>
              <a:t>Document interne</a:t>
            </a:r>
            <a:endParaRPr lang="fr-FR" sz="1200" b="0" strike="noStrike" spc="-1">
              <a:solidFill>
                <a:srgbClr val="000000"/>
              </a:solidFill>
              <a:latin typeface="Arial"/>
            </a:endParaRPr>
          </a:p>
        </p:txBody>
      </p:sp>
      <p:cxnSp>
        <p:nvCxnSpPr>
          <p:cNvPr id="67" name="Connecteur droit 12"/>
          <p:cNvCxnSpPr/>
          <p:nvPr/>
        </p:nvCxnSpPr>
        <p:spPr>
          <a:xfrm>
            <a:off x="10526040" y="70920"/>
            <a:ext cx="1416600" cy="360"/>
          </a:xfrm>
          <a:prstGeom prst="straightConnector1">
            <a:avLst/>
          </a:prstGeom>
          <a:ln w="57150">
            <a:solidFill>
              <a:srgbClr val="ED7D31"/>
            </a:solidFill>
          </a:ln>
        </p:spPr>
      </p:cxnSp>
      <p:sp>
        <p:nvSpPr>
          <p:cNvPr id="68" name="Ellipse 11"/>
          <p:cNvSpPr/>
          <p:nvPr/>
        </p:nvSpPr>
        <p:spPr>
          <a:xfrm rot="16200000">
            <a:off x="11645640" y="6364440"/>
            <a:ext cx="483480" cy="410040"/>
          </a:xfrm>
          <a:prstGeom prst="hexagon">
            <a:avLst>
              <a:gd name="adj" fmla="val 25000"/>
              <a:gd name="vf" fmla="val 115470"/>
            </a:avLst>
          </a:prstGeom>
          <a:solidFill>
            <a:srgbClr val="0B84FF"/>
          </a:solidFill>
          <a:ln w="38100">
            <a:solidFill>
              <a:srgbClr val="EE740F"/>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strike="noStrike" spc="-1">
              <a:solidFill>
                <a:schemeClr val="lt1"/>
              </a:solidFill>
              <a:latin typeface="Calibri"/>
            </a:endParaRPr>
          </a:p>
        </p:txBody>
      </p:sp>
      <p:sp>
        <p:nvSpPr>
          <p:cNvPr id="69" name="PlaceHolder 1"/>
          <p:cNvSpPr>
            <a:spLocks noGrp="1"/>
          </p:cNvSpPr>
          <p:nvPr>
            <p:ph type="sldNum" idx="1"/>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fld id="{CB7B929B-3C42-4C44-A68D-20832A78C0ED}" type="slidenum">
              <a:rPr lang="fr-FR" sz="1000" b="0" strike="noStrike" spc="-1">
                <a:solidFill>
                  <a:srgbClr val="FFFFFF"/>
                </a:solidFill>
                <a:latin typeface="Calibri"/>
              </a:rPr>
              <a:t>‹N°›</a:t>
            </a:fld>
            <a:endParaRPr lang="fr-FR" sz="1000" b="0" strike="noStrike" spc="-1">
              <a:solidFill>
                <a:srgbClr val="000000"/>
              </a:solidFill>
              <a:latin typeface="Times New Roman"/>
            </a:endParaRPr>
          </a:p>
        </p:txBody>
      </p:sp>
      <p:sp>
        <p:nvSpPr>
          <p:cNvPr id="70"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fr-FR" sz="1800" b="0" strike="noStrike" spc="-1">
                <a:solidFill>
                  <a:srgbClr val="000000"/>
                </a:solidFill>
                <a:latin typeface="Calibri"/>
              </a:rPr>
              <a:t>Cliquez pour éditer le format du texte-titre</a:t>
            </a:r>
          </a:p>
        </p:txBody>
      </p:sp>
      <p:sp>
        <p:nvSpPr>
          <p:cNvPr id="71"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fr-FR" sz="2800" b="0" strike="noStrike" spc="-1">
                <a:solidFill>
                  <a:srgbClr val="000000"/>
                </a:solidFill>
                <a:latin typeface="Calibri"/>
              </a:rPr>
              <a:t>Cliquez pour éditer le format du plan de texte</a:t>
            </a:r>
          </a:p>
          <a:p>
            <a:pPr marL="864000" lvl="1" indent="-324000">
              <a:lnSpc>
                <a:spcPct val="90000"/>
              </a:lnSpc>
              <a:spcBef>
                <a:spcPts val="1134"/>
              </a:spcBef>
              <a:buClr>
                <a:srgbClr val="000000"/>
              </a:buClr>
              <a:buSzPct val="75000"/>
              <a:buFont typeface="Symbol" charset="2"/>
              <a:buChar char=""/>
            </a:pPr>
            <a:r>
              <a:rPr lang="fr-FR" sz="2000" b="0" strike="noStrike" spc="-1">
                <a:solidFill>
                  <a:srgbClr val="000000"/>
                </a:solidFill>
                <a:latin typeface="Calibri"/>
              </a:rPr>
              <a:t>Second niveau de plan</a:t>
            </a:r>
          </a:p>
          <a:p>
            <a:pPr marL="1296000" lvl="2" indent="-288000">
              <a:lnSpc>
                <a:spcPct val="90000"/>
              </a:lnSpc>
              <a:spcBef>
                <a:spcPts val="850"/>
              </a:spcBef>
              <a:buClr>
                <a:srgbClr val="000000"/>
              </a:buClr>
              <a:buSzPct val="45000"/>
              <a:buFont typeface="Wingdings" charset="2"/>
              <a:buChar char=""/>
            </a:pPr>
            <a:r>
              <a:rPr lang="fr-FR" sz="1800" b="0" strike="noStrike" spc="-1">
                <a:solidFill>
                  <a:srgbClr val="000000"/>
                </a:solidFill>
                <a:latin typeface="Calibri"/>
              </a:rPr>
              <a:t>Troisième niveau de plan</a:t>
            </a:r>
          </a:p>
          <a:p>
            <a:pPr marL="1728000" lvl="3" indent="-216000">
              <a:lnSpc>
                <a:spcPct val="90000"/>
              </a:lnSpc>
              <a:spcBef>
                <a:spcPts val="567"/>
              </a:spcBef>
              <a:buClr>
                <a:srgbClr val="000000"/>
              </a:buClr>
              <a:buSzPct val="75000"/>
              <a:buFont typeface="Symbol" charset="2"/>
              <a:buChar char=""/>
            </a:pPr>
            <a:r>
              <a:rPr lang="fr-FR" sz="1800" b="0" strike="noStrike" spc="-1">
                <a:solidFill>
                  <a:srgbClr val="000000"/>
                </a:solidFill>
                <a:latin typeface="Calibri"/>
              </a:rPr>
              <a:t>Quatrième niveau de plan</a:t>
            </a:r>
          </a:p>
          <a:p>
            <a:pPr marL="2160000" lvl="4" indent="-216000">
              <a:lnSpc>
                <a:spcPct val="90000"/>
              </a:lnSpc>
              <a:spcBef>
                <a:spcPts val="283"/>
              </a:spcBef>
              <a:buClr>
                <a:srgbClr val="000000"/>
              </a:buClr>
              <a:buSzPct val="45000"/>
              <a:buFont typeface="Wingdings" charset="2"/>
              <a:buChar char=""/>
            </a:pPr>
            <a:r>
              <a:rPr lang="fr-FR" sz="2000" b="0" strike="noStrike" spc="-1">
                <a:solidFill>
                  <a:srgbClr val="000000"/>
                </a:solidFill>
                <a:latin typeface="Calibri"/>
              </a:rPr>
              <a:t>Cinquième niveau de plan</a:t>
            </a:r>
          </a:p>
          <a:p>
            <a:pPr marL="2592000" lvl="5" indent="-216000">
              <a:lnSpc>
                <a:spcPct val="90000"/>
              </a:lnSpc>
              <a:spcBef>
                <a:spcPts val="283"/>
              </a:spcBef>
              <a:buClr>
                <a:srgbClr val="000000"/>
              </a:buClr>
              <a:buSzPct val="45000"/>
              <a:buFont typeface="Wingdings" charset="2"/>
              <a:buChar char=""/>
            </a:pPr>
            <a:r>
              <a:rPr lang="fr-FR" sz="2000" b="0" strike="noStrike" spc="-1">
                <a:solidFill>
                  <a:srgbClr val="000000"/>
                </a:solidFill>
                <a:latin typeface="Calibri"/>
              </a:rPr>
              <a:t>Sixième niveau de plan</a:t>
            </a:r>
          </a:p>
          <a:p>
            <a:pPr marL="3024000" lvl="6" indent="-216000">
              <a:lnSpc>
                <a:spcPct val="90000"/>
              </a:lnSpc>
              <a:spcBef>
                <a:spcPts val="283"/>
              </a:spcBef>
              <a:buClr>
                <a:srgbClr val="000000"/>
              </a:buClr>
              <a:buSzPct val="45000"/>
              <a:buFont typeface="Wingdings" charset="2"/>
              <a:buChar char=""/>
            </a:pPr>
            <a:r>
              <a:rPr lang="fr-FR" sz="2000" b="0" strike="noStrike" spc="-1">
                <a:solidFill>
                  <a:srgbClr val="000000"/>
                </a:solidFill>
                <a:latin typeface="Calibri"/>
              </a:rPr>
              <a:t>Septième niveau de plan</a:t>
            </a:r>
          </a:p>
        </p:txBody>
      </p:sp>
    </p:spTree>
    <p:extLst>
      <p:ext uri="{BB962C8B-B14F-4D97-AF65-F5344CB8AC3E}">
        <p14:creationId xmlns:p14="http://schemas.microsoft.com/office/powerpoint/2010/main" val="2156402522"/>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w3.org/Style/css3-selectors-updates/WD-css3-selectors-20010126.fr.html#attribute-selectors"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hyperlink" Target="https://www.w3schools.com/css/css_pseudo_elements.asp"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25.emf"/></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hyperlink" Target="https://fjolt.com/article/a-guide-to-css-flexbox" TargetMode="External"/><Relationship Id="rId3" Type="http://schemas.openxmlformats.org/officeDocument/2006/relationships/hyperlink" Target="https://flexboxfroggy.com/#fr" TargetMode="External"/><Relationship Id="rId7" Type="http://schemas.openxmlformats.org/officeDocument/2006/relationships/hyperlink" Target="https://www.joshwcomeau.com/css/interactive-guide-to-flexbox/" TargetMode="External"/><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hyperlink" Target="https://css-tricks.com/snippets/css/a-guide-to-flexbox/" TargetMode="External"/><Relationship Id="rId5" Type="http://schemas.openxmlformats.org/officeDocument/2006/relationships/hyperlink" Target="https://mastery.games/flexboxzombies/" TargetMode="External"/><Relationship Id="rId4" Type="http://schemas.openxmlformats.org/officeDocument/2006/relationships/hyperlink" Target="http://www.flexboxdefense.com/"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fjolt.com/article/a-guide-to-css-grid" TargetMode="External"/><Relationship Id="rId7" Type="http://schemas.openxmlformats.org/officeDocument/2006/relationships/hyperlink" Target="https://www.joshwcomeau.com/animation/keyframe-animations/" TargetMode="External"/><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hyperlink" Target="https://www.joshwcomeau.com/animation/css-transitions/" TargetMode="External"/><Relationship Id="rId5" Type="http://schemas.openxmlformats.org/officeDocument/2006/relationships/hyperlink" Target="https://www.w3schools.com/css/css_grid.asp" TargetMode="External"/><Relationship Id="rId4" Type="http://schemas.openxmlformats.org/officeDocument/2006/relationships/hyperlink" Target="https://developer.mozilla.org/fr/docs/Web/CSS/CSS_Grid_Layout"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hyperlink" Target="https://www.w3schools.com/cssref/css3_pr_mediaquery.php" TargetMode="External"/><Relationship Id="rId2" Type="http://schemas.openxmlformats.org/officeDocument/2006/relationships/hyperlink" Target="https://developer.mozilla.org/fr/docs/Learn/CSS/CSS_layout/Media_queries" TargetMode="Externa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flukeout.github.io/"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 de texte 113">
            <a:extLst>
              <a:ext uri="{FF2B5EF4-FFF2-40B4-BE49-F238E27FC236}">
                <a16:creationId xmlns:a16="http://schemas.microsoft.com/office/drawing/2014/main" id="{38ABCA23-F494-41D2-97F4-DB0651D7BAB4}"/>
              </a:ext>
            </a:extLst>
          </p:cNvPr>
          <p:cNvSpPr txBox="1"/>
          <p:nvPr/>
        </p:nvSpPr>
        <p:spPr>
          <a:xfrm>
            <a:off x="5803557" y="2289071"/>
            <a:ext cx="6017636" cy="123651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b" anchorCtr="0" forceAA="0" compatLnSpc="1">
            <a:prstTxWarp prst="textNoShape">
              <a:avLst/>
            </a:prstTxWarp>
            <a:noAutofit/>
          </a:bodyPr>
          <a:lstStyle/>
          <a:p>
            <a:pPr>
              <a:lnSpc>
                <a:spcPct val="120000"/>
              </a:lnSpc>
              <a:spcBef>
                <a:spcPts val="200"/>
              </a:spcBef>
            </a:pPr>
            <a:r>
              <a:rPr lang="fr-FR" sz="9600" kern="1000">
                <a:solidFill>
                  <a:schemeClr val="bg2"/>
                </a:solidFill>
                <a:effectLst/>
                <a:ea typeface="Calibri" panose="020F0502020204030204" pitchFamily="34" charset="0"/>
                <a:cs typeface="Times New Roman" panose="02020603050405020304" pitchFamily="18" charset="0"/>
              </a:rPr>
              <a:t>LE CSS</a:t>
            </a:r>
          </a:p>
        </p:txBody>
      </p:sp>
      <p:pic>
        <p:nvPicPr>
          <p:cNvPr id="15" name="Image 14">
            <a:extLst>
              <a:ext uri="{FF2B5EF4-FFF2-40B4-BE49-F238E27FC236}">
                <a16:creationId xmlns:a16="http://schemas.microsoft.com/office/drawing/2014/main" id="{D927394B-4776-415E-B47E-10AB98F10C62}"/>
              </a:ext>
            </a:extLst>
          </p:cNvPr>
          <p:cNvPicPr/>
          <p:nvPr/>
        </p:nvPicPr>
        <p:blipFill>
          <a:blip r:embed="rId2">
            <a:extLst>
              <a:ext uri="{96DAC541-7B7A-43D3-8B79-37D633B846F1}">
                <asvg:svgBlip xmlns:asvg="http://schemas.microsoft.com/office/drawing/2016/SVG/main" r:embed="rId3"/>
              </a:ext>
            </a:extLst>
          </a:blip>
          <a:srcRect/>
          <a:stretch>
            <a:fillRect/>
          </a:stretch>
        </p:blipFill>
        <p:spPr bwMode="auto">
          <a:xfrm>
            <a:off x="1036952" y="1844621"/>
            <a:ext cx="2936169" cy="2733675"/>
          </a:xfrm>
          <a:prstGeom prst="rect">
            <a:avLst/>
          </a:prstGeom>
          <a:noFill/>
        </p:spPr>
      </p:pic>
      <p:sp>
        <p:nvSpPr>
          <p:cNvPr id="23" name="Zone de texte 111">
            <a:extLst>
              <a:ext uri="{FF2B5EF4-FFF2-40B4-BE49-F238E27FC236}">
                <a16:creationId xmlns:a16="http://schemas.microsoft.com/office/drawing/2014/main" id="{5E5CF5C7-3C47-4CBC-9A1E-0E0F00FF3487}"/>
              </a:ext>
            </a:extLst>
          </p:cNvPr>
          <p:cNvSpPr txBox="1"/>
          <p:nvPr/>
        </p:nvSpPr>
        <p:spPr>
          <a:xfrm>
            <a:off x="6434986" y="477595"/>
            <a:ext cx="5539105" cy="24128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b" anchorCtr="0" forceAA="0" compatLnSpc="1">
            <a:prstTxWarp prst="textNoShape">
              <a:avLst/>
            </a:prstTxWarp>
            <a:spAutoFit/>
          </a:bodyPr>
          <a:lstStyle/>
          <a:p>
            <a:pPr algn="r">
              <a:lnSpc>
                <a:spcPct val="120000"/>
              </a:lnSpc>
              <a:spcBef>
                <a:spcPts val="200"/>
              </a:spcBef>
            </a:pPr>
            <a:r>
              <a:rPr lang="fr-FR" sz="1400" kern="1000" cap="all">
                <a:solidFill>
                  <a:schemeClr val="bg2"/>
                </a:solidFill>
                <a:ea typeface="Calibri" panose="020F0502020204030204" pitchFamily="34" charset="0"/>
                <a:cs typeface="Times New Roman" panose="02020603050405020304" pitchFamily="18" charset="0"/>
              </a:rPr>
              <a:t>Date</a:t>
            </a:r>
            <a:endParaRPr lang="fr-FR" sz="1000" kern="1000">
              <a:solidFill>
                <a:schemeClr val="bg2"/>
              </a:solidFill>
              <a:effectLst/>
              <a:ea typeface="Calibri" panose="020F0502020204030204" pitchFamily="34" charset="0"/>
              <a:cs typeface="Times New Roman" panose="02020603050405020304" pitchFamily="18" charset="0"/>
            </a:endParaRPr>
          </a:p>
        </p:txBody>
      </p:sp>
      <p:sp>
        <p:nvSpPr>
          <p:cNvPr id="2" name="Zone de texte 112">
            <a:extLst>
              <a:ext uri="{FF2B5EF4-FFF2-40B4-BE49-F238E27FC236}">
                <a16:creationId xmlns:a16="http://schemas.microsoft.com/office/drawing/2014/main" id="{1B5BA294-92EA-B1B1-045F-F0E61A9179F2}"/>
              </a:ext>
            </a:extLst>
          </p:cNvPr>
          <p:cNvSpPr/>
          <p:nvPr/>
        </p:nvSpPr>
        <p:spPr>
          <a:xfrm>
            <a:off x="6294600" y="3690360"/>
            <a:ext cx="5538600" cy="840240"/>
          </a:xfrm>
          <a:prstGeom prst="rect">
            <a:avLst/>
          </a:prstGeom>
          <a:noFill/>
          <a:ln w="6350">
            <a:noFill/>
          </a:ln>
        </p:spPr>
        <p:style>
          <a:lnRef idx="0">
            <a:schemeClr val="accent1"/>
          </a:lnRef>
          <a:fillRef idx="0">
            <a:schemeClr val="accent1"/>
          </a:fillRef>
          <a:effectRef idx="0">
            <a:schemeClr val="accent1"/>
          </a:effectRef>
          <a:fontRef idx="minor"/>
        </p:style>
        <p:txBody>
          <a:bodyPr lIns="0" tIns="0" rIns="0" bIns="0" numCol="1" spcCol="0" anchor="b">
            <a:noAutofit/>
          </a:bodyPr>
          <a:lstStyle/>
          <a:p>
            <a:pPr>
              <a:lnSpc>
                <a:spcPct val="110000"/>
              </a:lnSpc>
              <a:spcBef>
                <a:spcPts val="1199"/>
              </a:spcBef>
              <a:spcAft>
                <a:spcPts val="201"/>
              </a:spcAft>
            </a:pPr>
            <a:r>
              <a:rPr lang="fr" sz="2000" b="0" strike="noStrike" cap="all" spc="-1">
                <a:solidFill>
                  <a:srgbClr val="FFFFFF"/>
                </a:solidFill>
                <a:latin typeface="Calibri"/>
                <a:ea typeface="Calibri"/>
              </a:rPr>
              <a:t>A la découverte</a:t>
            </a:r>
            <a:r>
              <a:rPr lang="fr" sz="1800" b="0" strike="noStrike" cap="all" spc="-1">
                <a:solidFill>
                  <a:srgbClr val="FFFFFF"/>
                </a:solidFill>
                <a:latin typeface="Calibri"/>
                <a:ea typeface="Calibri"/>
              </a:rPr>
              <a:t> </a:t>
            </a:r>
            <a:r>
              <a:rPr lang="fr" sz="2000" b="0" strike="noStrike" cap="all" spc="-1">
                <a:solidFill>
                  <a:srgbClr val="FFFFFF"/>
                </a:solidFill>
                <a:latin typeface="Calibri"/>
                <a:ea typeface="Calibri"/>
              </a:rPr>
              <a:t>des métiers du digital</a:t>
            </a:r>
            <a:endParaRPr lang="fr-FR" sz="2000" b="0" strike="noStrike" spc="-1">
              <a:solidFill>
                <a:srgbClr val="000000"/>
              </a:solidFill>
              <a:latin typeface="Arial"/>
            </a:endParaRPr>
          </a:p>
          <a:p>
            <a:pPr algn="r">
              <a:lnSpc>
                <a:spcPct val="120000"/>
              </a:lnSpc>
              <a:spcBef>
                <a:spcPts val="201"/>
              </a:spcBef>
            </a:pPr>
            <a:endParaRPr lang="fr-FR" sz="1400" b="0" strike="noStrike" spc="-1">
              <a:solidFill>
                <a:srgbClr val="000000"/>
              </a:solidFill>
              <a:latin typeface="Arial"/>
            </a:endParaRPr>
          </a:p>
          <a:p>
            <a:pPr algn="r">
              <a:lnSpc>
                <a:spcPct val="120000"/>
              </a:lnSpc>
              <a:spcBef>
                <a:spcPts val="201"/>
              </a:spcBef>
            </a:pPr>
            <a:r>
              <a:rPr lang="fr-FR" sz="1000" b="0" strike="noStrike" spc="-1">
                <a:solidFill>
                  <a:srgbClr val="E7E6E6"/>
                </a:solidFill>
                <a:latin typeface="Calibri"/>
                <a:ea typeface="Calibri"/>
              </a:rPr>
              <a:t> </a:t>
            </a:r>
            <a:endParaRPr lang="fr-FR" sz="1000" b="0" strike="noStrike" spc="-1">
              <a:solidFill>
                <a:srgbClr val="000000"/>
              </a:solidFill>
              <a:latin typeface="Arial"/>
            </a:endParaRPr>
          </a:p>
        </p:txBody>
      </p:sp>
    </p:spTree>
    <p:extLst>
      <p:ext uri="{BB962C8B-B14F-4D97-AF65-F5344CB8AC3E}">
        <p14:creationId xmlns:p14="http://schemas.microsoft.com/office/powerpoint/2010/main" val="519258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5" name="Connecteur droit 12"/>
          <p:cNvCxnSpPr/>
          <p:nvPr/>
        </p:nvCxnSpPr>
        <p:spPr>
          <a:xfrm>
            <a:off x="240840" y="6459480"/>
            <a:ext cx="360" cy="398880"/>
          </a:xfrm>
          <a:prstGeom prst="straightConnector1">
            <a:avLst/>
          </a:prstGeom>
          <a:ln w="139700">
            <a:solidFill>
              <a:srgbClr val="ED7D31"/>
            </a:solidFill>
          </a:ln>
        </p:spPr>
      </p:cxnSp>
      <p:grpSp>
        <p:nvGrpSpPr>
          <p:cNvPr id="816" name="Groupe 12"/>
          <p:cNvGrpSpPr/>
          <p:nvPr/>
        </p:nvGrpSpPr>
        <p:grpSpPr>
          <a:xfrm>
            <a:off x="9233640" y="-30600"/>
            <a:ext cx="2958120" cy="564840"/>
            <a:chOff x="9233640" y="-30600"/>
            <a:chExt cx="2958120" cy="564840"/>
          </a:xfrm>
        </p:grpSpPr>
        <p:sp>
          <p:nvSpPr>
            <p:cNvPr id="817"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818"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819" name="Graphique 218"/>
          <p:cNvPicPr/>
          <p:nvPr/>
        </p:nvPicPr>
        <p:blipFill>
          <a:blip r:embed="rId2"/>
          <a:stretch/>
        </p:blipFill>
        <p:spPr>
          <a:xfrm>
            <a:off x="240840" y="193320"/>
            <a:ext cx="1424520" cy="311400"/>
          </a:xfrm>
          <a:prstGeom prst="rect">
            <a:avLst/>
          </a:prstGeom>
          <a:ln w="0">
            <a:noFill/>
          </a:ln>
        </p:spPr>
      </p:pic>
      <p:sp>
        <p:nvSpPr>
          <p:cNvPr id="820"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821" name="Connecteur droit 12"/>
          <p:cNvCxnSpPr/>
          <p:nvPr/>
        </p:nvCxnSpPr>
        <p:spPr>
          <a:xfrm>
            <a:off x="10526040" y="70920"/>
            <a:ext cx="1416600" cy="360"/>
          </a:xfrm>
          <a:prstGeom prst="straightConnector1">
            <a:avLst/>
          </a:prstGeom>
          <a:ln w="57150">
            <a:solidFill>
              <a:srgbClr val="ED7D31"/>
            </a:solidFill>
          </a:ln>
        </p:spPr>
      </p:cxnSp>
      <p:sp>
        <p:nvSpPr>
          <p:cNvPr id="822" name="PlaceHolder 1"/>
          <p:cNvSpPr>
            <a:spLocks noGrp="1"/>
          </p:cNvSpPr>
          <p:nvPr>
            <p:ph type="sldNum" idx="58"/>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56</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823"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24"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Couleurs d'arrière-plan</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25" name="ZoneTexte 2"/>
          <p:cNvSpPr/>
          <p:nvPr/>
        </p:nvSpPr>
        <p:spPr>
          <a:xfrm>
            <a:off x="3694320" y="2238120"/>
            <a:ext cx="4966920" cy="25804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body</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background-color: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lightblue</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background: </a:t>
            </a:r>
            <a:r>
              <a:rPr kumimoji="0" lang="fr-FR" sz="1800" b="0" i="0" u="none" strike="noStrike" kern="1200" cap="none" spc="-1" normalizeH="0" baseline="0" noProof="0">
                <a:ln>
                  <a:noFill/>
                </a:ln>
                <a:solidFill>
                  <a:srgbClr val="0184BC"/>
                </a:solidFill>
                <a:effectLst/>
                <a:uLnTx/>
                <a:uFillTx/>
                <a:latin typeface="Consolas"/>
                <a:ea typeface="DejaVu Sans"/>
                <a:cs typeface="DejaVu Sans"/>
              </a:rPr>
              <a:t>rgba</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0</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128</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0</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0.3</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26" name="ZoneTexte 5"/>
          <p:cNvSpPr/>
          <p:nvPr/>
        </p:nvSpPr>
        <p:spPr>
          <a:xfrm>
            <a:off x="1121040" y="5092200"/>
            <a:ext cx="10116000" cy="369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Calibri"/>
              <a:ea typeface="DejaVu Sans"/>
              <a:cs typeface="DejaVu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a:solidFill>
                  <a:srgbClr val="000000"/>
                </a:solidFill>
                <a:latin typeface="Calibri"/>
              </a:rPr>
              <a:t>Exercice </a:t>
            </a:r>
            <a:r>
              <a:rPr lang="fr-FR" sz="1900" b="1" strike="noStrike" spc="-1" err="1">
                <a:solidFill>
                  <a:srgbClr val="000000"/>
                </a:solidFill>
                <a:latin typeface="Calibri"/>
              </a:rPr>
              <a:t>color</a:t>
            </a:r>
            <a:r>
              <a:rPr lang="fr-FR" sz="1900" b="1" strike="noStrike" spc="-1">
                <a:solidFill>
                  <a:srgbClr val="000000"/>
                </a:solidFill>
                <a:latin typeface="Calibri"/>
              </a:rPr>
              <a:t> et background-</a:t>
            </a:r>
            <a:r>
              <a:rPr lang="fr-FR" sz="1900" b="1" strike="noStrike" spc="-1" err="1">
                <a:solidFill>
                  <a:srgbClr val="000000"/>
                </a:solidFill>
                <a:latin typeface="Calibri"/>
              </a:rPr>
              <a:t>color</a:t>
            </a:r>
            <a:endParaRPr lang="fr-FR" sz="1900" b="0" strike="noStrike" spc="-1">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r>
              <a:rPr lang="fr-FR" sz="1600" b="0" strike="noStrike" spc="-1">
                <a:solidFill>
                  <a:srgbClr val="000000"/>
                </a:solidFill>
                <a:latin typeface="Calibri" panose="020F0502020204030204" pitchFamily="34" charset="0"/>
                <a:cs typeface="Calibri" panose="020F0502020204030204" pitchFamily="34" charset="0"/>
              </a:rPr>
              <a:t>Dans votre fichier CSS :</a:t>
            </a:r>
          </a:p>
          <a:p>
            <a:endParaRPr lang="fr-FR" sz="1600" b="0" strike="noStrike" spc="-1">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600" spc="-1">
                <a:solidFill>
                  <a:srgbClr val="000000"/>
                </a:solidFill>
                <a:latin typeface="Calibri" panose="020F0502020204030204" pitchFamily="34" charset="0"/>
                <a:cs typeface="Calibri" panose="020F0502020204030204" pitchFamily="34" charset="0"/>
              </a:rPr>
              <a:t>Ajoutez le sélecteur </a:t>
            </a:r>
            <a:r>
              <a:rPr lang="fr-FR" sz="1600" b="1" spc="-1">
                <a:solidFill>
                  <a:srgbClr val="000000"/>
                </a:solidFill>
                <a:latin typeface="Calibri" panose="020F0502020204030204" pitchFamily="34" charset="0"/>
                <a:cs typeface="Calibri" panose="020F0502020204030204" pitchFamily="34" charset="0"/>
              </a:rPr>
              <a:t>main</a:t>
            </a:r>
            <a:r>
              <a:rPr lang="fr-FR" sz="1600" spc="-1">
                <a:solidFill>
                  <a:srgbClr val="000000"/>
                </a:solidFill>
                <a:latin typeface="Calibri" panose="020F0502020204030204" pitchFamily="34" charset="0"/>
                <a:cs typeface="Calibri" panose="020F0502020204030204" pitchFamily="34" charset="0"/>
              </a:rPr>
              <a:t> et mettez la couleur de fond de votre choix ;</a:t>
            </a:r>
            <a:endParaRPr lang="fr-FR" sz="1600" b="1" strike="noStrike" spc="-1">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600" spc="-1">
                <a:solidFill>
                  <a:srgbClr val="000000"/>
                </a:solidFill>
                <a:latin typeface="Calibri" panose="020F0502020204030204" pitchFamily="34" charset="0"/>
                <a:cs typeface="Calibri" panose="020F0502020204030204" pitchFamily="34" charset="0"/>
              </a:rPr>
              <a:t>Mettez une couleur à votre titre de niveau 1</a:t>
            </a:r>
            <a:r>
              <a:rPr lang="fr-FR" sz="1600" b="0" strike="noStrike" spc="-1">
                <a:solidFill>
                  <a:srgbClr val="000000"/>
                </a:solidFill>
                <a:latin typeface="Calibri" panose="020F0502020204030204" pitchFamily="34" charset="0"/>
                <a:cs typeface="Calibri" panose="020F0502020204030204" pitchFamily="34" charset="0"/>
              </a:rPr>
              <a:t> ;</a:t>
            </a:r>
          </a:p>
          <a:p>
            <a:pPr marL="800100" lvl="1" indent="-342900">
              <a:buClr>
                <a:srgbClr val="000000"/>
              </a:buClr>
              <a:buFont typeface="+mj-lt"/>
              <a:buAutoNum type="arabicPeriod"/>
            </a:pPr>
            <a:r>
              <a:rPr lang="fr-FR" sz="1600" spc="-1">
                <a:solidFill>
                  <a:srgbClr val="000000"/>
                </a:solidFill>
                <a:latin typeface="Calibri" panose="020F0502020204030204" pitchFamily="34" charset="0"/>
                <a:cs typeface="Calibri" panose="020F0502020204030204" pitchFamily="34" charset="0"/>
              </a:rPr>
              <a:t>Mettez une couleur de fond à vos séparateurs </a:t>
            </a:r>
            <a:r>
              <a:rPr lang="fr-FR" sz="1600" b="1" spc="-1">
                <a:solidFill>
                  <a:srgbClr val="000000"/>
                </a:solidFill>
                <a:latin typeface="Calibri" panose="020F0502020204030204" pitchFamily="34" charset="0"/>
                <a:cs typeface="Calibri" panose="020F0502020204030204" pitchFamily="34" charset="0"/>
              </a:rPr>
              <a:t>&lt;</a:t>
            </a:r>
            <a:r>
              <a:rPr lang="fr-FR" sz="1600" b="1" spc="-1" err="1">
                <a:solidFill>
                  <a:srgbClr val="000000"/>
                </a:solidFill>
                <a:latin typeface="Calibri" panose="020F0502020204030204" pitchFamily="34" charset="0"/>
                <a:cs typeface="Calibri" panose="020F0502020204030204" pitchFamily="34" charset="0"/>
              </a:rPr>
              <a:t>hr</a:t>
            </a:r>
            <a:r>
              <a:rPr lang="fr-FR" sz="1600" b="1" spc="-1">
                <a:solidFill>
                  <a:srgbClr val="000000"/>
                </a:solidFill>
                <a:latin typeface="Calibri" panose="020F0502020204030204" pitchFamily="34" charset="0"/>
                <a:cs typeface="Calibri" panose="020F0502020204030204" pitchFamily="34" charset="0"/>
              </a:rPr>
              <a:t> /&gt;</a:t>
            </a:r>
            <a:r>
              <a:rPr lang="fr-FR" sz="1600" spc="-1">
                <a:solidFill>
                  <a:srgbClr val="000000"/>
                </a:solidFill>
                <a:latin typeface="Calibri" panose="020F0502020204030204" pitchFamily="34" charset="0"/>
                <a:cs typeface="Calibri" panose="020F0502020204030204" pitchFamily="34" charset="0"/>
              </a:rPr>
              <a:t> ;</a:t>
            </a:r>
            <a:endParaRPr lang="fr-FR" sz="1600" b="0" strike="noStrike" spc="-1">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600" b="0" strike="noStrike" spc="-1">
                <a:solidFill>
                  <a:srgbClr val="000000"/>
                </a:solidFill>
                <a:latin typeface="Calibri" panose="020F0502020204030204" pitchFamily="34" charset="0"/>
                <a:cs typeface="Calibri" panose="020F0502020204030204" pitchFamily="34" charset="0"/>
              </a:rPr>
              <a:t>Mettez une couleur de fond à votre bouton </a:t>
            </a:r>
            <a:r>
              <a:rPr lang="fr-FR" sz="1600" b="1" i="1" strike="noStrike" spc="-1">
                <a:solidFill>
                  <a:srgbClr val="000000"/>
                </a:solidFill>
                <a:latin typeface="Calibri" panose="020F0502020204030204" pitchFamily="34" charset="0"/>
                <a:cs typeface="Calibri" panose="020F0502020204030204" pitchFamily="34" charset="0"/>
              </a:rPr>
              <a:t>Envoyer</a:t>
            </a:r>
            <a:r>
              <a:rPr lang="fr-FR" sz="1600" b="0" strike="noStrike" spc="-1">
                <a:solidFill>
                  <a:srgbClr val="000000"/>
                </a:solidFill>
                <a:latin typeface="Calibri" panose="020F0502020204030204" pitchFamily="34" charset="0"/>
                <a:cs typeface="Calibri" panose="020F0502020204030204" pitchFamily="34" charset="0"/>
              </a:rPr>
              <a:t> (pour le choix du sélecteur je vous renvoie à la rubrique suivante : </a:t>
            </a:r>
            <a:r>
              <a:rPr lang="fr-FR" sz="1600" b="0" strike="noStrike" spc="-1">
                <a:solidFill>
                  <a:srgbClr val="000000"/>
                </a:solidFill>
                <a:latin typeface="Calibri" panose="020F0502020204030204" pitchFamily="34" charset="0"/>
                <a:cs typeface="Calibri" panose="020F0502020204030204" pitchFamily="34" charset="0"/>
                <a:hlinkClick r:id="rId3"/>
              </a:rPr>
              <a:t>https://www.w3.org/Style/css3-selectors-updates/WD-css3-selectors-20010126.fr.html#attribute-selectors</a:t>
            </a:r>
            <a:r>
              <a:rPr lang="fr-FR" sz="1600" b="0" strike="noStrike" spc="-1">
                <a:solidFill>
                  <a:srgbClr val="000000"/>
                </a:solidFill>
                <a:latin typeface="Calibri" panose="020F0502020204030204" pitchFamily="34" charset="0"/>
                <a:cs typeface="Calibri" panose="020F0502020204030204" pitchFamily="34" charset="0"/>
              </a:rPr>
              <a:t> ;</a:t>
            </a:r>
          </a:p>
          <a:p>
            <a:pPr marL="800100" lvl="1" indent="-342900">
              <a:buClr>
                <a:srgbClr val="000000"/>
              </a:buClr>
              <a:buFont typeface="+mj-lt"/>
              <a:buAutoNum type="arabicPeriod"/>
            </a:pPr>
            <a:r>
              <a:rPr lang="fr-FR" sz="1600" spc="-1">
                <a:solidFill>
                  <a:srgbClr val="000000"/>
                </a:solidFill>
                <a:latin typeface="Calibri" panose="020F0502020204030204" pitchFamily="34" charset="0"/>
                <a:cs typeface="Calibri" panose="020F0502020204030204" pitchFamily="34" charset="0"/>
              </a:rPr>
              <a:t>Mettez une couleur pour la police de votre bouton </a:t>
            </a:r>
            <a:r>
              <a:rPr lang="fr-FR" sz="1600" b="1" i="1" spc="-1">
                <a:solidFill>
                  <a:srgbClr val="000000"/>
                </a:solidFill>
                <a:latin typeface="Calibri" panose="020F0502020204030204" pitchFamily="34" charset="0"/>
                <a:cs typeface="Calibri" panose="020F0502020204030204" pitchFamily="34" charset="0"/>
              </a:rPr>
              <a:t>Envoyer ;</a:t>
            </a:r>
            <a:endParaRPr lang="fr-FR" sz="1600" b="1" i="1" strike="noStrike" spc="-1">
              <a:solidFill>
                <a:srgbClr val="000000"/>
              </a:solidFill>
              <a:latin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27" name="Connecteur droit 12"/>
          <p:cNvCxnSpPr/>
          <p:nvPr/>
        </p:nvCxnSpPr>
        <p:spPr>
          <a:xfrm>
            <a:off x="240840" y="6459480"/>
            <a:ext cx="360" cy="398880"/>
          </a:xfrm>
          <a:prstGeom prst="straightConnector1">
            <a:avLst/>
          </a:prstGeom>
          <a:ln w="139700">
            <a:solidFill>
              <a:srgbClr val="ED7D31"/>
            </a:solidFill>
          </a:ln>
        </p:spPr>
      </p:cxnSp>
      <p:grpSp>
        <p:nvGrpSpPr>
          <p:cNvPr id="828" name="Groupe 12"/>
          <p:cNvGrpSpPr/>
          <p:nvPr/>
        </p:nvGrpSpPr>
        <p:grpSpPr>
          <a:xfrm>
            <a:off x="9233640" y="-30600"/>
            <a:ext cx="2958120" cy="564840"/>
            <a:chOff x="9233640" y="-30600"/>
            <a:chExt cx="2958120" cy="564840"/>
          </a:xfrm>
        </p:grpSpPr>
        <p:sp>
          <p:nvSpPr>
            <p:cNvPr id="829"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830"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831" name="Graphique 218"/>
          <p:cNvPicPr/>
          <p:nvPr/>
        </p:nvPicPr>
        <p:blipFill>
          <a:blip r:embed="rId2"/>
          <a:stretch/>
        </p:blipFill>
        <p:spPr>
          <a:xfrm>
            <a:off x="240840" y="193320"/>
            <a:ext cx="1424520" cy="311400"/>
          </a:xfrm>
          <a:prstGeom prst="rect">
            <a:avLst/>
          </a:prstGeom>
          <a:ln w="0">
            <a:noFill/>
          </a:ln>
        </p:spPr>
      </p:pic>
      <p:sp>
        <p:nvSpPr>
          <p:cNvPr id="832"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833" name="Connecteur droit 12"/>
          <p:cNvCxnSpPr/>
          <p:nvPr/>
        </p:nvCxnSpPr>
        <p:spPr>
          <a:xfrm>
            <a:off x="10526040" y="70920"/>
            <a:ext cx="1416600" cy="360"/>
          </a:xfrm>
          <a:prstGeom prst="straightConnector1">
            <a:avLst/>
          </a:prstGeom>
          <a:ln w="57150">
            <a:solidFill>
              <a:srgbClr val="ED7D31"/>
            </a:solidFill>
          </a:ln>
        </p:spPr>
      </p:cxnSp>
      <p:sp>
        <p:nvSpPr>
          <p:cNvPr id="834" name="PlaceHolder 1"/>
          <p:cNvSpPr>
            <a:spLocks noGrp="1"/>
          </p:cNvSpPr>
          <p:nvPr>
            <p:ph type="sldNum" idx="59"/>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57</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835"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36"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Image d'arrière-plan</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37" name="ZoneTexte 2"/>
          <p:cNvSpPr/>
          <p:nvPr/>
        </p:nvSpPr>
        <p:spPr>
          <a:xfrm>
            <a:off x="2942280" y="2120760"/>
            <a:ext cx="6295680" cy="21790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body</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Background-image: </a:t>
            </a:r>
            <a:r>
              <a:rPr kumimoji="0" lang="fr-FR" sz="1800" b="0" i="0" u="none" strike="noStrike" kern="1200" cap="none" spc="-1" normalizeH="0" baseline="0" noProof="0">
                <a:ln>
                  <a:noFill/>
                </a:ln>
                <a:solidFill>
                  <a:srgbClr val="0184BC"/>
                </a:solidFill>
                <a:effectLst/>
                <a:uLnTx/>
                <a:uFillTx/>
                <a:latin typeface="Consolas"/>
                <a:ea typeface="DejaVu Sans"/>
                <a:cs typeface="DejaVu Sans"/>
              </a:rPr>
              <a:t>url</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r>
              <a:rPr kumimoji="0" lang="fr-FR" sz="1800" b="0" i="0" u="none" strike="noStrike" kern="1200" cap="none" spc="-1" normalizeH="0" baseline="0" noProof="0">
                <a:ln>
                  <a:noFill/>
                </a:ln>
                <a:solidFill>
                  <a:srgbClr val="50A14F"/>
                </a:solidFill>
                <a:effectLst/>
                <a:uLnTx/>
                <a:uFillTx/>
                <a:latin typeface="Consolas"/>
                <a:ea typeface="DejaVu Sans"/>
                <a:cs typeface="DejaVu Sans"/>
              </a:rPr>
              <a:t>"images/paper.gif"</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38" name="ZoneTexte 5"/>
          <p:cNvSpPr/>
          <p:nvPr/>
        </p:nvSpPr>
        <p:spPr>
          <a:xfrm>
            <a:off x="1121040" y="5092200"/>
            <a:ext cx="10116000" cy="369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Calibri"/>
              <a:ea typeface="DejaVu Sans"/>
              <a:cs typeface="DejaVu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9" name="Connecteur droit 12"/>
          <p:cNvCxnSpPr/>
          <p:nvPr/>
        </p:nvCxnSpPr>
        <p:spPr>
          <a:xfrm>
            <a:off x="240840" y="6459480"/>
            <a:ext cx="360" cy="398880"/>
          </a:xfrm>
          <a:prstGeom prst="straightConnector1">
            <a:avLst/>
          </a:prstGeom>
          <a:ln w="139700">
            <a:solidFill>
              <a:srgbClr val="ED7D31"/>
            </a:solidFill>
          </a:ln>
        </p:spPr>
      </p:cxnSp>
      <p:grpSp>
        <p:nvGrpSpPr>
          <p:cNvPr id="840" name="Groupe 12"/>
          <p:cNvGrpSpPr/>
          <p:nvPr/>
        </p:nvGrpSpPr>
        <p:grpSpPr>
          <a:xfrm>
            <a:off x="9233640" y="-30600"/>
            <a:ext cx="2958120" cy="564840"/>
            <a:chOff x="9233640" y="-30600"/>
            <a:chExt cx="2958120" cy="564840"/>
          </a:xfrm>
        </p:grpSpPr>
        <p:sp>
          <p:nvSpPr>
            <p:cNvPr id="841"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842"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843" name="Graphique 218"/>
          <p:cNvPicPr/>
          <p:nvPr/>
        </p:nvPicPr>
        <p:blipFill>
          <a:blip r:embed="rId2"/>
          <a:stretch/>
        </p:blipFill>
        <p:spPr>
          <a:xfrm>
            <a:off x="240840" y="193320"/>
            <a:ext cx="1424520" cy="311400"/>
          </a:xfrm>
          <a:prstGeom prst="rect">
            <a:avLst/>
          </a:prstGeom>
          <a:ln w="0">
            <a:noFill/>
          </a:ln>
        </p:spPr>
      </p:pic>
      <p:sp>
        <p:nvSpPr>
          <p:cNvPr id="844"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845" name="Connecteur droit 12"/>
          <p:cNvCxnSpPr/>
          <p:nvPr/>
        </p:nvCxnSpPr>
        <p:spPr>
          <a:xfrm>
            <a:off x="10526040" y="70920"/>
            <a:ext cx="1416600" cy="360"/>
          </a:xfrm>
          <a:prstGeom prst="straightConnector1">
            <a:avLst/>
          </a:prstGeom>
          <a:ln w="57150">
            <a:solidFill>
              <a:srgbClr val="ED7D31"/>
            </a:solidFill>
          </a:ln>
        </p:spPr>
      </p:cxnSp>
      <p:sp>
        <p:nvSpPr>
          <p:cNvPr id="846" name="PlaceHolder 1"/>
          <p:cNvSpPr>
            <a:spLocks noGrp="1"/>
          </p:cNvSpPr>
          <p:nvPr>
            <p:ph type="sldNum" idx="60"/>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58</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847"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48"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Répétition d'arrière-plan</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49" name="ZoneTexte 2"/>
          <p:cNvSpPr/>
          <p:nvPr/>
        </p:nvSpPr>
        <p:spPr>
          <a:xfrm>
            <a:off x="2375640" y="1935360"/>
            <a:ext cx="7594920" cy="39546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body</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background-image: </a:t>
            </a:r>
            <a:r>
              <a:rPr kumimoji="0" lang="fr-FR" sz="1800" b="0" i="0" u="none" strike="noStrike" kern="1200" cap="none" spc="-1" normalizeH="0" baseline="0" noProof="0">
                <a:ln>
                  <a:noFill/>
                </a:ln>
                <a:solidFill>
                  <a:srgbClr val="0184BC"/>
                </a:solidFill>
                <a:effectLst/>
                <a:uLnTx/>
                <a:uFillTx/>
                <a:latin typeface="Consolas"/>
                <a:ea typeface="DejaVu Sans"/>
                <a:cs typeface="DejaVu Sans"/>
              </a:rPr>
              <a:t>url</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r>
              <a:rPr kumimoji="0" lang="fr-FR" sz="1800" b="0" i="0" u="none" strike="noStrike" kern="1200" cap="none" spc="-1" normalizeH="0" baseline="0" noProof="0">
                <a:ln>
                  <a:noFill/>
                </a:ln>
                <a:solidFill>
                  <a:srgbClr val="50A14F"/>
                </a:solidFill>
                <a:effectLst/>
                <a:uLnTx/>
                <a:uFillTx/>
                <a:latin typeface="Consolas"/>
                <a:ea typeface="DejaVu Sans"/>
                <a:cs typeface="DejaVu Sans"/>
              </a:rPr>
              <a:t>"images/gradient_bg.png"</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background-repeat: repeat-x;</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background-repeat: repeat-y;</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background-repeat: no-repeat;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50" name="ZoneTexte 5"/>
          <p:cNvSpPr/>
          <p:nvPr/>
        </p:nvSpPr>
        <p:spPr>
          <a:xfrm>
            <a:off x="1121040" y="5092200"/>
            <a:ext cx="10116000" cy="369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Calibri"/>
              <a:ea typeface="DejaVu Sans"/>
              <a:cs typeface="DejaVu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1" name="Connecteur droit 12"/>
          <p:cNvCxnSpPr/>
          <p:nvPr/>
        </p:nvCxnSpPr>
        <p:spPr>
          <a:xfrm>
            <a:off x="240840" y="6459480"/>
            <a:ext cx="360" cy="398880"/>
          </a:xfrm>
          <a:prstGeom prst="straightConnector1">
            <a:avLst/>
          </a:prstGeom>
          <a:ln w="139700">
            <a:solidFill>
              <a:srgbClr val="ED7D31"/>
            </a:solidFill>
          </a:ln>
        </p:spPr>
      </p:cxnSp>
      <p:grpSp>
        <p:nvGrpSpPr>
          <p:cNvPr id="852" name="Groupe 12"/>
          <p:cNvGrpSpPr/>
          <p:nvPr/>
        </p:nvGrpSpPr>
        <p:grpSpPr>
          <a:xfrm>
            <a:off x="9233640" y="-30600"/>
            <a:ext cx="2958120" cy="564840"/>
            <a:chOff x="9233640" y="-30600"/>
            <a:chExt cx="2958120" cy="564840"/>
          </a:xfrm>
        </p:grpSpPr>
        <p:sp>
          <p:nvSpPr>
            <p:cNvPr id="85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85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855" name="Graphique 218"/>
          <p:cNvPicPr/>
          <p:nvPr/>
        </p:nvPicPr>
        <p:blipFill>
          <a:blip r:embed="rId2"/>
          <a:stretch/>
        </p:blipFill>
        <p:spPr>
          <a:xfrm>
            <a:off x="240840" y="193320"/>
            <a:ext cx="1424520" cy="311400"/>
          </a:xfrm>
          <a:prstGeom prst="rect">
            <a:avLst/>
          </a:prstGeom>
          <a:ln w="0">
            <a:noFill/>
          </a:ln>
        </p:spPr>
      </p:pic>
      <p:sp>
        <p:nvSpPr>
          <p:cNvPr id="85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857" name="Connecteur droit 12"/>
          <p:cNvCxnSpPr/>
          <p:nvPr/>
        </p:nvCxnSpPr>
        <p:spPr>
          <a:xfrm>
            <a:off x="10526040" y="70920"/>
            <a:ext cx="1416600" cy="360"/>
          </a:xfrm>
          <a:prstGeom prst="straightConnector1">
            <a:avLst/>
          </a:prstGeom>
          <a:ln w="57150">
            <a:solidFill>
              <a:srgbClr val="ED7D31"/>
            </a:solidFill>
          </a:ln>
        </p:spPr>
      </p:cxnSp>
      <p:sp>
        <p:nvSpPr>
          <p:cNvPr id="858" name="PlaceHolder 1"/>
          <p:cNvSpPr>
            <a:spLocks noGrp="1"/>
          </p:cNvSpPr>
          <p:nvPr>
            <p:ph type="sldNum" idx="61"/>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59</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859"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60"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Défilement d'arrière-plan</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61" name="ZoneTexte 2"/>
          <p:cNvSpPr/>
          <p:nvPr/>
        </p:nvSpPr>
        <p:spPr>
          <a:xfrm>
            <a:off x="2375640" y="2736360"/>
            <a:ext cx="7594920" cy="21790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body</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background-attachment: fixed;</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62" name="ZoneTexte 1"/>
          <p:cNvSpPr/>
          <p:nvPr/>
        </p:nvSpPr>
        <p:spPr>
          <a:xfrm>
            <a:off x="6099840" y="1367640"/>
            <a:ext cx="5250960" cy="3250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400" b="1" i="0" u="none" strike="noStrike" kern="1200" cap="none" spc="-1" normalizeH="0" baseline="0" noProof="0">
              <a:ln>
                <a:noFill/>
              </a:ln>
              <a:solidFill>
                <a:srgbClr val="000000"/>
              </a:solidFill>
              <a:effectLst/>
              <a:uLnTx/>
              <a:uFillTx/>
              <a:latin typeface="Calibri"/>
              <a:ea typeface="DejaVu Sans"/>
              <a:cs typeface="DejaVu Sans"/>
            </a:endParaRPr>
          </a:p>
        </p:txBody>
      </p:sp>
      <p:sp>
        <p:nvSpPr>
          <p:cNvPr id="863" name="ZoneTexte 5"/>
          <p:cNvSpPr/>
          <p:nvPr/>
        </p:nvSpPr>
        <p:spPr>
          <a:xfrm>
            <a:off x="1121040" y="5092200"/>
            <a:ext cx="10116000" cy="369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Calibri"/>
              <a:ea typeface="DejaVu Sans"/>
              <a:cs typeface="DejaVu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a:solidFill>
                  <a:srgbClr val="000000"/>
                </a:solidFill>
                <a:latin typeface="Calibri"/>
              </a:rPr>
              <a:t>Exercice background-image</a:t>
            </a:r>
            <a:endParaRPr lang="fr-FR" sz="1900" b="0" strike="noStrike" spc="-1">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r>
              <a:rPr lang="fr-FR" sz="1600" b="0" strike="noStrike" spc="-1">
                <a:solidFill>
                  <a:srgbClr val="000000"/>
                </a:solidFill>
                <a:latin typeface="Calibri" panose="020F0502020204030204" pitchFamily="34" charset="0"/>
                <a:cs typeface="Calibri" panose="020F0502020204030204" pitchFamily="34" charset="0"/>
              </a:rPr>
              <a:t>Dans votre fichier CSS :</a:t>
            </a:r>
          </a:p>
          <a:p>
            <a:endParaRPr lang="fr-FR" sz="1600" b="0" strike="noStrike" spc="-1">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600" spc="-1">
                <a:solidFill>
                  <a:srgbClr val="000000"/>
                </a:solidFill>
                <a:latin typeface="Calibri" panose="020F0502020204030204" pitchFamily="34" charset="0"/>
                <a:cs typeface="Calibri" panose="020F0502020204030204" pitchFamily="34" charset="0"/>
              </a:rPr>
              <a:t>Ajoutez à votre </a:t>
            </a:r>
            <a:r>
              <a:rPr lang="fr-FR" sz="1600" b="1" spc="-1">
                <a:solidFill>
                  <a:srgbClr val="000000"/>
                </a:solidFill>
                <a:latin typeface="Calibri" panose="020F0502020204030204" pitchFamily="34" charset="0"/>
                <a:cs typeface="Calibri" panose="020F0502020204030204" pitchFamily="34" charset="0"/>
              </a:rPr>
              <a:t>body</a:t>
            </a:r>
            <a:r>
              <a:rPr lang="fr-FR" sz="1600" spc="-1">
                <a:solidFill>
                  <a:srgbClr val="000000"/>
                </a:solidFill>
                <a:latin typeface="Calibri" panose="020F0502020204030204" pitchFamily="34" charset="0"/>
                <a:cs typeface="Calibri" panose="020F0502020204030204" pitchFamily="34" charset="0"/>
              </a:rPr>
              <a:t> une image de fond, une image de votre choix ;</a:t>
            </a:r>
          </a:p>
          <a:p>
            <a:pPr marL="800100" lvl="1" indent="-342900">
              <a:buClr>
                <a:srgbClr val="000000"/>
              </a:buClr>
              <a:buFont typeface="+mj-lt"/>
              <a:buAutoNum type="arabicPeriod"/>
            </a:pPr>
            <a:r>
              <a:rPr lang="fr-FR" sz="1600" strike="noStrike" spc="-1">
                <a:solidFill>
                  <a:srgbClr val="000000"/>
                </a:solidFill>
                <a:latin typeface="Calibri" panose="020F0502020204030204" pitchFamily="34" charset="0"/>
                <a:cs typeface="Calibri" panose="020F0502020204030204" pitchFamily="34" charset="0"/>
              </a:rPr>
              <a:t>Faites en sorte que cette image de fond soit fixe et non répété ;</a:t>
            </a:r>
          </a:p>
        </p:txBody>
      </p:sp>
    </p:spTree>
    <p:extLst>
      <p:ext uri="{BB962C8B-B14F-4D97-AF65-F5344CB8AC3E}">
        <p14:creationId xmlns:p14="http://schemas.microsoft.com/office/powerpoint/2010/main" val="814476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4" name="Connecteur droit 12"/>
          <p:cNvCxnSpPr/>
          <p:nvPr/>
        </p:nvCxnSpPr>
        <p:spPr>
          <a:xfrm>
            <a:off x="240840" y="6459480"/>
            <a:ext cx="360" cy="398880"/>
          </a:xfrm>
          <a:prstGeom prst="straightConnector1">
            <a:avLst/>
          </a:prstGeom>
          <a:ln w="139700">
            <a:solidFill>
              <a:srgbClr val="ED7D31"/>
            </a:solidFill>
          </a:ln>
        </p:spPr>
      </p:cxnSp>
      <p:grpSp>
        <p:nvGrpSpPr>
          <p:cNvPr id="865" name="Groupe 12"/>
          <p:cNvGrpSpPr/>
          <p:nvPr/>
        </p:nvGrpSpPr>
        <p:grpSpPr>
          <a:xfrm>
            <a:off x="9233640" y="-30600"/>
            <a:ext cx="2958120" cy="564840"/>
            <a:chOff x="9233640" y="-30600"/>
            <a:chExt cx="2958120" cy="564840"/>
          </a:xfrm>
        </p:grpSpPr>
        <p:sp>
          <p:nvSpPr>
            <p:cNvPr id="86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867"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868" name="Graphique 218"/>
          <p:cNvPicPr/>
          <p:nvPr/>
        </p:nvPicPr>
        <p:blipFill>
          <a:blip r:embed="rId2"/>
          <a:stretch/>
        </p:blipFill>
        <p:spPr>
          <a:xfrm>
            <a:off x="240840" y="193320"/>
            <a:ext cx="1424520" cy="311400"/>
          </a:xfrm>
          <a:prstGeom prst="rect">
            <a:avLst/>
          </a:prstGeom>
          <a:ln w="0">
            <a:noFill/>
          </a:ln>
        </p:spPr>
      </p:pic>
      <p:sp>
        <p:nvSpPr>
          <p:cNvPr id="869"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870" name="Connecteur droit 12"/>
          <p:cNvCxnSpPr/>
          <p:nvPr/>
        </p:nvCxnSpPr>
        <p:spPr>
          <a:xfrm>
            <a:off x="10526040" y="70920"/>
            <a:ext cx="1416600" cy="360"/>
          </a:xfrm>
          <a:prstGeom prst="straightConnector1">
            <a:avLst/>
          </a:prstGeom>
          <a:ln w="57150">
            <a:solidFill>
              <a:srgbClr val="ED7D31"/>
            </a:solidFill>
          </a:ln>
        </p:spPr>
      </p:cxnSp>
      <p:sp>
        <p:nvSpPr>
          <p:cNvPr id="871" name="PlaceHolder 1"/>
          <p:cNvSpPr>
            <a:spLocks noGrp="1"/>
          </p:cNvSpPr>
          <p:nvPr>
            <p:ph type="sldNum" idx="6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60</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872"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73"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 modèle des boîtes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74" name="ZoneTexte 2"/>
          <p:cNvSpPr/>
          <p:nvPr/>
        </p:nvSpPr>
        <p:spPr>
          <a:xfrm>
            <a:off x="949320" y="3146760"/>
            <a:ext cx="7594920" cy="2133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 Le contenu de l'élément dont la taille est définie par sa largeur width et sa hauteur height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 Son espacement intérieur : propriété padding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 Sa marge : propriété margin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 Sa bordure : propriété border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75" name="ZoneTexte 1"/>
          <p:cNvSpPr/>
          <p:nvPr/>
        </p:nvSpPr>
        <p:spPr>
          <a:xfrm>
            <a:off x="6099840" y="1367640"/>
            <a:ext cx="5250960" cy="3250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400" b="1" i="0" u="none" strike="noStrike" kern="1200" cap="none" spc="-1" normalizeH="0" baseline="0" noProof="0">
              <a:ln>
                <a:noFill/>
              </a:ln>
              <a:solidFill>
                <a:srgbClr val="000000"/>
              </a:solidFill>
              <a:effectLst/>
              <a:uLnTx/>
              <a:uFillTx/>
              <a:latin typeface="Calibri"/>
              <a:ea typeface="DejaVu Sans"/>
              <a:cs typeface="DejaVu Sans"/>
            </a:endParaRPr>
          </a:p>
        </p:txBody>
      </p:sp>
      <p:sp>
        <p:nvSpPr>
          <p:cNvPr id="876" name="ZoneTexte 4"/>
          <p:cNvSpPr/>
          <p:nvPr/>
        </p:nvSpPr>
        <p:spPr>
          <a:xfrm>
            <a:off x="6094800" y="1271160"/>
            <a:ext cx="5143320" cy="369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1" normalizeH="0" baseline="0" noProof="0">
              <a:ln>
                <a:noFill/>
              </a:ln>
              <a:solidFill>
                <a:srgbClr val="000000"/>
              </a:solidFill>
              <a:effectLst/>
              <a:uLnTx/>
              <a:uFillTx/>
              <a:latin typeface="Calibri"/>
              <a:ea typeface="DejaVu Sans"/>
              <a:cs typeface="DejaVu Sans"/>
            </a:endParaRPr>
          </a:p>
        </p:txBody>
      </p:sp>
      <p:sp>
        <p:nvSpPr>
          <p:cNvPr id="877" name="ZoneTexte 5"/>
          <p:cNvSpPr/>
          <p:nvPr/>
        </p:nvSpPr>
        <p:spPr>
          <a:xfrm>
            <a:off x="1121040" y="5092200"/>
            <a:ext cx="10116000" cy="369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Calibri"/>
              <a:ea typeface="DejaVu Sans"/>
              <a:cs typeface="DejaVu Sans"/>
            </a:endParaRPr>
          </a:p>
        </p:txBody>
      </p:sp>
      <p:sp>
        <p:nvSpPr>
          <p:cNvPr id="878" name="ZoneTexte 6"/>
          <p:cNvSpPr/>
          <p:nvPr/>
        </p:nvSpPr>
        <p:spPr>
          <a:xfrm>
            <a:off x="1050120" y="1934280"/>
            <a:ext cx="10252800" cy="1296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Le modèle des boîtes CSS se base sur le principe que tous les éléments utilisés en HTML sont mis en forme sur la base de zones rectangulaires. Ainsi chaque élément lorsqu'il est rendu dans le navigateur aura les contours suivants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pic>
        <p:nvPicPr>
          <p:cNvPr id="879" name="Image 9"/>
          <p:cNvPicPr/>
          <p:nvPr/>
        </p:nvPicPr>
        <p:blipFill>
          <a:blip r:embed="rId3"/>
          <a:stretch/>
        </p:blipFill>
        <p:spPr>
          <a:xfrm>
            <a:off x="7491600" y="3435840"/>
            <a:ext cx="3739320" cy="3026880"/>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80" name="Connecteur droit 12"/>
          <p:cNvCxnSpPr/>
          <p:nvPr/>
        </p:nvCxnSpPr>
        <p:spPr>
          <a:xfrm>
            <a:off x="240840" y="6459480"/>
            <a:ext cx="360" cy="398880"/>
          </a:xfrm>
          <a:prstGeom prst="straightConnector1">
            <a:avLst/>
          </a:prstGeom>
          <a:ln w="139700">
            <a:solidFill>
              <a:srgbClr val="ED7D31"/>
            </a:solidFill>
          </a:ln>
        </p:spPr>
      </p:cxnSp>
      <p:grpSp>
        <p:nvGrpSpPr>
          <p:cNvPr id="881" name="Groupe 12"/>
          <p:cNvGrpSpPr/>
          <p:nvPr/>
        </p:nvGrpSpPr>
        <p:grpSpPr>
          <a:xfrm>
            <a:off x="9233640" y="-30600"/>
            <a:ext cx="2958120" cy="564840"/>
            <a:chOff x="9233640" y="-30600"/>
            <a:chExt cx="2958120" cy="564840"/>
          </a:xfrm>
        </p:grpSpPr>
        <p:sp>
          <p:nvSpPr>
            <p:cNvPr id="88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88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884" name="Graphique 218"/>
          <p:cNvPicPr/>
          <p:nvPr/>
        </p:nvPicPr>
        <p:blipFill>
          <a:blip r:embed="rId2"/>
          <a:stretch/>
        </p:blipFill>
        <p:spPr>
          <a:xfrm>
            <a:off x="240840" y="193320"/>
            <a:ext cx="1424520" cy="311400"/>
          </a:xfrm>
          <a:prstGeom prst="rect">
            <a:avLst/>
          </a:prstGeom>
          <a:ln w="0">
            <a:noFill/>
          </a:ln>
        </p:spPr>
      </p:pic>
      <p:sp>
        <p:nvSpPr>
          <p:cNvPr id="88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886" name="Connecteur droit 12"/>
          <p:cNvCxnSpPr/>
          <p:nvPr/>
        </p:nvCxnSpPr>
        <p:spPr>
          <a:xfrm>
            <a:off x="10526040" y="70920"/>
            <a:ext cx="1416600" cy="360"/>
          </a:xfrm>
          <a:prstGeom prst="straightConnector1">
            <a:avLst/>
          </a:prstGeom>
          <a:ln w="57150">
            <a:solidFill>
              <a:srgbClr val="ED7D31"/>
            </a:solidFill>
          </a:ln>
        </p:spPr>
      </p:cxnSp>
      <p:sp>
        <p:nvSpPr>
          <p:cNvPr id="887" name="PlaceHolder 1"/>
          <p:cNvSpPr>
            <a:spLocks noGrp="1"/>
          </p:cNvSpPr>
          <p:nvPr>
            <p:ph type="sldNum" idx="63"/>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61</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888"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89"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Les bordures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90" name="ZoneTexte 2"/>
          <p:cNvSpPr/>
          <p:nvPr/>
        </p:nvSpPr>
        <p:spPr>
          <a:xfrm>
            <a:off x="2287800" y="1769040"/>
            <a:ext cx="7594920" cy="45464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div</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border: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2px</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solid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gray</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border: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5px</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dotted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a:t>
            </a:r>
            <a:r>
              <a:rPr kumimoji="0" lang="fr-FR" sz="1800" b="0" i="0" u="none" strike="noStrike" kern="1200" cap="none" spc="-1" normalizeH="0" baseline="0" noProof="0">
                <a:ln>
                  <a:noFill/>
                </a:ln>
                <a:solidFill>
                  <a:srgbClr val="0184BC"/>
                </a:solidFill>
                <a:effectLst/>
                <a:uLnTx/>
                <a:uFillTx/>
                <a:latin typeface="Consolas"/>
                <a:ea typeface="DejaVu Sans"/>
                <a:cs typeface="DejaVu Sans"/>
              </a:rPr>
              <a:t>ff0000</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548DD4"/>
                </a:solidFill>
                <a:effectLst/>
                <a:uLnTx/>
                <a:uFillTx/>
                <a:latin typeface="Calibri"/>
                <a:ea typeface="DejaVu Sans"/>
                <a:cs typeface="DejaVu Sans"/>
              </a:rPr>
              <a:t>2px :</a:t>
            </a:r>
            <a:r>
              <a:rPr kumimoji="0" lang="fr-FR" sz="1800" b="0" i="0" u="none" strike="noStrike" kern="1200" cap="none" spc="-1" normalizeH="0" baseline="0" noProof="0">
                <a:ln>
                  <a:noFill/>
                </a:ln>
                <a:solidFill>
                  <a:srgbClr val="000000"/>
                </a:solidFill>
                <a:effectLst/>
                <a:uLnTx/>
                <a:uFillTx/>
                <a:latin typeface="Calibri"/>
                <a:ea typeface="DejaVu Sans"/>
                <a:cs typeface="DejaVu Sans"/>
              </a:rPr>
              <a:t> taille de la bordure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548DD4"/>
                </a:solidFill>
                <a:effectLst/>
                <a:uLnTx/>
                <a:uFillTx/>
                <a:latin typeface="Calibri"/>
                <a:ea typeface="DejaVu Sans"/>
                <a:cs typeface="DejaVu Sans"/>
              </a:rPr>
              <a:t>solid :</a:t>
            </a:r>
            <a:r>
              <a:rPr kumimoji="0" lang="fr-FR" sz="1800" b="0" i="0" u="none" strike="noStrike" kern="1200" cap="none" spc="-1" normalizeH="0" baseline="0" noProof="0">
                <a:ln>
                  <a:noFill/>
                </a:ln>
                <a:solidFill>
                  <a:srgbClr val="000000"/>
                </a:solidFill>
                <a:effectLst/>
                <a:uLnTx/>
                <a:uFillTx/>
                <a:latin typeface="Calibri"/>
                <a:ea typeface="DejaVu Sans"/>
                <a:cs typeface="DejaVu Sans"/>
              </a:rPr>
              <a:t> style (normal, pointillés, tirets, double…)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548DD4"/>
                </a:solidFill>
                <a:effectLst/>
                <a:uLnTx/>
                <a:uFillTx/>
                <a:latin typeface="Calibri"/>
                <a:ea typeface="DejaVu Sans"/>
                <a:cs typeface="DejaVu Sans"/>
              </a:rPr>
              <a:t> gray :</a:t>
            </a:r>
            <a:r>
              <a:rPr kumimoji="0" lang="fr-FR" sz="1800" b="0" i="0" u="none" strike="noStrike" kern="1200" cap="none" spc="-1" normalizeH="0" baseline="0" noProof="0">
                <a:ln>
                  <a:noFill/>
                </a:ln>
                <a:solidFill>
                  <a:srgbClr val="000000"/>
                </a:solidFill>
                <a:effectLst/>
                <a:uLnTx/>
                <a:uFillTx/>
                <a:latin typeface="Calibri"/>
                <a:ea typeface="DejaVu Sans"/>
                <a:cs typeface="DejaVu Sans"/>
              </a:rPr>
              <a:t> couleur</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1" name="Connecteur droit 12"/>
          <p:cNvCxnSpPr/>
          <p:nvPr/>
        </p:nvCxnSpPr>
        <p:spPr>
          <a:xfrm>
            <a:off x="240840" y="6459480"/>
            <a:ext cx="360" cy="398880"/>
          </a:xfrm>
          <a:prstGeom prst="straightConnector1">
            <a:avLst/>
          </a:prstGeom>
          <a:ln w="139700">
            <a:solidFill>
              <a:srgbClr val="ED7D31"/>
            </a:solidFill>
          </a:ln>
        </p:spPr>
      </p:cxnSp>
      <p:grpSp>
        <p:nvGrpSpPr>
          <p:cNvPr id="892" name="Groupe 12"/>
          <p:cNvGrpSpPr/>
          <p:nvPr/>
        </p:nvGrpSpPr>
        <p:grpSpPr>
          <a:xfrm>
            <a:off x="9233640" y="-30600"/>
            <a:ext cx="2958120" cy="564840"/>
            <a:chOff x="9233640" y="-30600"/>
            <a:chExt cx="2958120" cy="564840"/>
          </a:xfrm>
        </p:grpSpPr>
        <p:sp>
          <p:nvSpPr>
            <p:cNvPr id="89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89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895" name="Graphique 218"/>
          <p:cNvPicPr/>
          <p:nvPr/>
        </p:nvPicPr>
        <p:blipFill>
          <a:blip r:embed="rId2"/>
          <a:stretch/>
        </p:blipFill>
        <p:spPr>
          <a:xfrm>
            <a:off x="240840" y="193320"/>
            <a:ext cx="1424520" cy="311400"/>
          </a:xfrm>
          <a:prstGeom prst="rect">
            <a:avLst/>
          </a:prstGeom>
          <a:ln w="0">
            <a:noFill/>
          </a:ln>
        </p:spPr>
      </p:pic>
      <p:sp>
        <p:nvSpPr>
          <p:cNvPr id="89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897" name="Connecteur droit 12"/>
          <p:cNvCxnSpPr/>
          <p:nvPr/>
        </p:nvCxnSpPr>
        <p:spPr>
          <a:xfrm>
            <a:off x="10526040" y="70920"/>
            <a:ext cx="1416600" cy="360"/>
          </a:xfrm>
          <a:prstGeom prst="straightConnector1">
            <a:avLst/>
          </a:prstGeom>
          <a:ln w="57150">
            <a:solidFill>
              <a:srgbClr val="ED7D31"/>
            </a:solidFill>
          </a:ln>
        </p:spPr>
      </p:cxnSp>
      <p:sp>
        <p:nvSpPr>
          <p:cNvPr id="898" name="PlaceHolder 1"/>
          <p:cNvSpPr>
            <a:spLocks noGrp="1"/>
          </p:cNvSpPr>
          <p:nvPr>
            <p:ph type="sldNum" idx="64"/>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62</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899"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00"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Les bordures arrondies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01" name="ZoneTexte 2"/>
          <p:cNvSpPr/>
          <p:nvPr/>
        </p:nvSpPr>
        <p:spPr>
          <a:xfrm>
            <a:off x="959040" y="1769040"/>
            <a:ext cx="10271880" cy="457956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div</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border-radius: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5px</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0" i="1" u="none" strike="noStrike" kern="1200" cap="none" spc="-1" normalizeH="0" baseline="0" noProof="0">
                <a:ln>
                  <a:noFill/>
                </a:ln>
                <a:solidFill>
                  <a:srgbClr val="A0A1A7"/>
                </a:solidFill>
                <a:effectLst/>
                <a:uLnTx/>
                <a:uFillTx/>
                <a:latin typeface="Consolas"/>
                <a:ea typeface="DejaVu Sans"/>
                <a:cs typeface="DejaVu Sans"/>
              </a:rPr>
              <a:t>/* les coins seront tous arrondis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1" u="none" strike="noStrike" kern="1200" cap="none" spc="-1" normalizeH="0" baseline="0" noProof="0">
                <a:ln>
                  <a:noFill/>
                </a:ln>
                <a:solidFill>
                  <a:srgbClr val="000000"/>
                </a:solidFill>
                <a:effectLst/>
                <a:uLnTx/>
                <a:uFillTx/>
                <a:latin typeface="Consolas"/>
                <a:ea typeface="DejaVu Sans"/>
                <a:cs typeface="DejaVu Sans"/>
              </a:rPr>
              <a:t>border-radius:</a:t>
            </a:r>
            <a:r>
              <a:rPr kumimoji="0" lang="fr-FR" sz="1800" b="0" i="1" u="none" strike="noStrike" kern="1200" cap="none" spc="-1" normalizeH="0" baseline="0" noProof="0">
                <a:ln>
                  <a:noFill/>
                </a:ln>
                <a:solidFill>
                  <a:srgbClr val="A0A1A7"/>
                </a:solidFill>
                <a:effectLst/>
                <a:uLnTx/>
                <a:uFillTx/>
                <a:latin typeface="Consolas"/>
                <a:ea typeface="DejaVu Sans"/>
                <a:cs typeface="DejaVu Sans"/>
              </a:rPr>
              <a: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5px 10px 15px 20px</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0" i="1" u="none" strike="noStrike" kern="1200" cap="none" spc="-1" normalizeH="0" baseline="0" noProof="0">
                <a:ln>
                  <a:noFill/>
                </a:ln>
                <a:solidFill>
                  <a:srgbClr val="44546A"/>
                </a:solidFill>
                <a:effectLst/>
                <a:uLnTx/>
                <a:uFillTx/>
                <a:latin typeface="Calibri"/>
                <a:ea typeface="DejaVu Sans"/>
                <a:cs typeface="DejaVu Sans"/>
              </a:rPr>
              <a:t>/* valeurs différentes pour chaque coin en partant du haut gauche puis          dans le sens des aiguilles d’une montre */</a:t>
            </a:r>
            <a:br>
              <a:rPr kumimoji="0" sz="1800" b="0" i="0" u="none" strike="noStrike" kern="1200" cap="none" spc="0" normalizeH="0" baseline="0" noProof="0">
                <a:ln>
                  <a:noFill/>
                </a:ln>
                <a:solidFill>
                  <a:srgbClr val="000000"/>
                </a:solidFill>
                <a:effectLst/>
                <a:uLnTx/>
                <a:uFillTx/>
                <a:latin typeface="Arial"/>
                <a:ea typeface="DejaVu Sans"/>
                <a:cs typeface="DejaVu Sans"/>
              </a:rPr>
            </a:br>
            <a:r>
              <a:rPr kumimoji="0" lang="fr-FR" sz="1800" b="0" i="1" u="none" strike="noStrike" kern="1200" cap="none" spc="-1" normalizeH="0" baseline="0" noProof="0">
                <a:ln>
                  <a:noFill/>
                </a:ln>
                <a:solidFill>
                  <a:srgbClr val="44546A"/>
                </a:solidFill>
                <a:effectLst/>
                <a:uLnTx/>
                <a:uFillTx/>
                <a:latin typeface="Calibri"/>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1" i="0" u="none" strike="noStrike" kern="1200" cap="none" spc="-1" normalizeH="0" baseline="0" noProof="0">
                <a:ln>
                  <a:noFill/>
                </a:ln>
                <a:solidFill>
                  <a:srgbClr val="FF0000"/>
                </a:solidFill>
                <a:effectLst/>
                <a:uLnTx/>
                <a:uFillTx/>
                <a:latin typeface="Calibri"/>
                <a:ea typeface="DejaVu Sans"/>
                <a:cs typeface="DejaVu Sans"/>
              </a:rPr>
              <a:t>NB :</a:t>
            </a:r>
            <a:r>
              <a:rPr kumimoji="0" lang="fr-FR" sz="1800" b="0" i="0" u="none" strike="noStrike" kern="1200" cap="none" spc="-1" normalizeH="0" baseline="0" noProof="0">
                <a:ln>
                  <a:noFill/>
                </a:ln>
                <a:solidFill>
                  <a:srgbClr val="000000"/>
                </a:solidFill>
                <a:effectLst/>
                <a:uLnTx/>
                <a:uFillTx/>
                <a:latin typeface="Calibri"/>
                <a:ea typeface="DejaVu Sans"/>
                <a:cs typeface="DejaVu Sans"/>
              </a:rPr>
              <a:t> pour créer un </a:t>
            </a:r>
            <a:r>
              <a:rPr kumimoji="0" lang="fr-FR" sz="1800" b="0" i="0" u="sng" strike="noStrike" kern="1200" cap="none" spc="-1" normalizeH="0" baseline="0" noProof="0">
                <a:ln>
                  <a:noFill/>
                </a:ln>
                <a:solidFill>
                  <a:srgbClr val="000000"/>
                </a:solidFill>
                <a:effectLst/>
                <a:uLnTx/>
                <a:uFillTx/>
                <a:latin typeface="Calibri"/>
                <a:ea typeface="DejaVu Sans"/>
                <a:cs typeface="DejaVu Sans"/>
              </a:rPr>
              <a:t>cercle</a:t>
            </a:r>
            <a:r>
              <a:rPr kumimoji="0" lang="fr-FR" sz="1800" b="0" i="0" u="none" strike="noStrike" kern="1200" cap="none" spc="-1" normalizeH="0" baseline="0" noProof="0">
                <a:ln>
                  <a:noFill/>
                </a:ln>
                <a:solidFill>
                  <a:srgbClr val="000000"/>
                </a:solidFill>
                <a:effectLst/>
                <a:uLnTx/>
                <a:uFillTx/>
                <a:latin typeface="Calibri"/>
                <a:ea typeface="DejaVu Sans"/>
                <a:cs typeface="DejaVu Sans"/>
              </a:rPr>
              <a:t>, on peut mettre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div</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{border-radius: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50%</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a:solidFill>
                  <a:srgbClr val="000000"/>
                </a:solidFill>
                <a:latin typeface="Calibri"/>
              </a:rPr>
              <a:t>Exercice border</a:t>
            </a:r>
            <a:endParaRPr lang="fr-FR" sz="1900" b="0" strike="noStrike" spc="-1">
              <a:solidFill>
                <a:srgbClr val="000000"/>
              </a:solidFill>
              <a:latin typeface="Arial"/>
            </a:endParaRPr>
          </a:p>
        </p:txBody>
      </p:sp>
      <p:sp>
        <p:nvSpPr>
          <p:cNvPr id="395" name="ZoneTexte 394"/>
          <p:cNvSpPr txBox="1"/>
          <p:nvPr/>
        </p:nvSpPr>
        <p:spPr>
          <a:xfrm>
            <a:off x="3171605" y="2427418"/>
            <a:ext cx="5945455" cy="3593942"/>
          </a:xfrm>
          <a:prstGeom prst="rect">
            <a:avLst/>
          </a:prstGeom>
          <a:noFill/>
          <a:ln w="0">
            <a:noFill/>
          </a:ln>
        </p:spPr>
        <p:txBody>
          <a:bodyPr lIns="90000" tIns="45000" rIns="90000" bIns="45000" anchor="t">
            <a:noAutofit/>
          </a:bodyPr>
          <a:lstStyle/>
          <a:p>
            <a:r>
              <a:rPr lang="fr-FR" sz="1600" b="0" strike="noStrike" spc="-1">
                <a:solidFill>
                  <a:srgbClr val="000000"/>
                </a:solidFill>
                <a:latin typeface="Calibri" panose="020F0502020204030204" pitchFamily="34" charset="0"/>
                <a:cs typeface="Calibri" panose="020F0502020204030204" pitchFamily="34" charset="0"/>
              </a:rPr>
              <a:t>Dans votre fichier CSS :</a:t>
            </a:r>
          </a:p>
          <a:p>
            <a:endParaRPr lang="fr-FR" sz="1600" b="0" strike="noStrike" spc="-1">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600" spc="-1">
                <a:solidFill>
                  <a:srgbClr val="000000"/>
                </a:solidFill>
                <a:latin typeface="Calibri" panose="020F0502020204030204" pitchFamily="34" charset="0"/>
                <a:cs typeface="Calibri" panose="020F0502020204030204" pitchFamily="34" charset="0"/>
              </a:rPr>
              <a:t>Ajoutez à vos éléments </a:t>
            </a:r>
            <a:r>
              <a:rPr lang="fr-FR" sz="1600" b="1" spc="-1">
                <a:solidFill>
                  <a:srgbClr val="000000"/>
                </a:solidFill>
                <a:latin typeface="Calibri" panose="020F0502020204030204" pitchFamily="34" charset="0"/>
                <a:cs typeface="Calibri" panose="020F0502020204030204" pitchFamily="34" charset="0"/>
              </a:rPr>
              <a:t>&lt;</a:t>
            </a:r>
            <a:r>
              <a:rPr lang="fr-FR" sz="1600" b="1" spc="-1" err="1">
                <a:solidFill>
                  <a:srgbClr val="000000"/>
                </a:solidFill>
                <a:latin typeface="Calibri" panose="020F0502020204030204" pitchFamily="34" charset="0"/>
                <a:cs typeface="Calibri" panose="020F0502020204030204" pitchFamily="34" charset="0"/>
              </a:rPr>
              <a:t>hr</a:t>
            </a:r>
            <a:r>
              <a:rPr lang="fr-FR" sz="1600" b="1" spc="-1">
                <a:solidFill>
                  <a:srgbClr val="000000"/>
                </a:solidFill>
                <a:latin typeface="Calibri" panose="020F0502020204030204" pitchFamily="34" charset="0"/>
                <a:cs typeface="Calibri" panose="020F0502020204030204" pitchFamily="34" charset="0"/>
              </a:rPr>
              <a:t> /&gt; </a:t>
            </a:r>
            <a:r>
              <a:rPr lang="fr-FR" sz="1600" spc="-1">
                <a:solidFill>
                  <a:srgbClr val="000000"/>
                </a:solidFill>
                <a:latin typeface="Calibri" panose="020F0502020204030204" pitchFamily="34" charset="0"/>
                <a:cs typeface="Calibri" panose="020F0502020204030204" pitchFamily="34" charset="0"/>
              </a:rPr>
              <a:t>une bordure de la même couleur que celle que vous avez choisie pour le fond de ces éléments ;</a:t>
            </a:r>
            <a:endParaRPr lang="fr-FR" sz="1600" b="1" spc="-1">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600" strike="noStrike" spc="-1">
                <a:solidFill>
                  <a:srgbClr val="000000"/>
                </a:solidFill>
                <a:latin typeface="Calibri" panose="020F0502020204030204" pitchFamily="34" charset="0"/>
                <a:cs typeface="Calibri" panose="020F0502020204030204" pitchFamily="34" charset="0"/>
              </a:rPr>
              <a:t>Annulez la bordure de votre bouton </a:t>
            </a:r>
            <a:r>
              <a:rPr lang="fr-FR" sz="1600" b="1" strike="noStrike" spc="-1">
                <a:solidFill>
                  <a:srgbClr val="000000"/>
                </a:solidFill>
                <a:latin typeface="Calibri" panose="020F0502020204030204" pitchFamily="34" charset="0"/>
                <a:cs typeface="Calibri" panose="020F0502020204030204" pitchFamily="34" charset="0"/>
              </a:rPr>
              <a:t>« Envoyer » </a:t>
            </a:r>
            <a:r>
              <a:rPr lang="fr-FR" sz="1600" strike="noStrike" spc="-1">
                <a:solidFill>
                  <a:srgbClr val="000000"/>
                </a:solidFill>
                <a:latin typeface="Calibri" panose="020F0502020204030204" pitchFamily="34" charset="0"/>
                <a:cs typeface="Calibri" panose="020F0502020204030204" pitchFamily="34" charset="0"/>
              </a:rPr>
              <a:t>;</a:t>
            </a:r>
          </a:p>
          <a:p>
            <a:pPr marL="800100" lvl="1" indent="-342900">
              <a:buClr>
                <a:srgbClr val="000000"/>
              </a:buClr>
              <a:buFont typeface="+mj-lt"/>
              <a:buAutoNum type="arabicPeriod"/>
            </a:pPr>
            <a:r>
              <a:rPr lang="fr-FR" sz="1600" spc="-1">
                <a:solidFill>
                  <a:srgbClr val="000000"/>
                </a:solidFill>
                <a:latin typeface="Calibri" panose="020F0502020204030204" pitchFamily="34" charset="0"/>
                <a:cs typeface="Calibri" panose="020F0502020204030204" pitchFamily="34" charset="0"/>
              </a:rPr>
              <a:t>Arrondissez les angles de votre bouton </a:t>
            </a:r>
            <a:r>
              <a:rPr lang="fr-FR" sz="1600" b="1" spc="-1">
                <a:solidFill>
                  <a:srgbClr val="000000"/>
                </a:solidFill>
                <a:latin typeface="Calibri" panose="020F0502020204030204" pitchFamily="34" charset="0"/>
                <a:cs typeface="Calibri" panose="020F0502020204030204" pitchFamily="34" charset="0"/>
              </a:rPr>
              <a:t>« Envoyer »</a:t>
            </a:r>
            <a:r>
              <a:rPr lang="fr-FR" sz="1600" spc="-1">
                <a:solidFill>
                  <a:srgbClr val="000000"/>
                </a:solidFill>
                <a:latin typeface="Calibri" panose="020F0502020204030204" pitchFamily="34" charset="0"/>
                <a:cs typeface="Calibri" panose="020F0502020204030204" pitchFamily="34" charset="0"/>
              </a:rPr>
              <a:t> à 10px ;</a:t>
            </a:r>
            <a:endParaRPr lang="fr-FR" sz="1600" b="1" strike="noStrike" spc="-1">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3391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cteur droit 12"/>
          <p:cNvCxnSpPr/>
          <p:nvPr/>
        </p:nvCxnSpPr>
        <p:spPr>
          <a:xfrm>
            <a:off x="240840" y="6459480"/>
            <a:ext cx="360" cy="398880"/>
          </a:xfrm>
          <a:prstGeom prst="straightConnector1">
            <a:avLst/>
          </a:prstGeom>
          <a:ln w="139700">
            <a:solidFill>
              <a:srgbClr val="ED7D31"/>
            </a:solidFill>
          </a:ln>
        </p:spPr>
      </p:cxnSp>
      <p:grpSp>
        <p:nvGrpSpPr>
          <p:cNvPr id="133" name="Groupe 12"/>
          <p:cNvGrpSpPr/>
          <p:nvPr/>
        </p:nvGrpSpPr>
        <p:grpSpPr>
          <a:xfrm>
            <a:off x="9233640" y="-30600"/>
            <a:ext cx="2958120" cy="564840"/>
            <a:chOff x="9233640" y="-30600"/>
            <a:chExt cx="2958120" cy="564840"/>
          </a:xfrm>
        </p:grpSpPr>
        <p:sp>
          <p:nvSpPr>
            <p:cNvPr id="134"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35"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36" name="Graphique 218"/>
          <p:cNvPicPr/>
          <p:nvPr/>
        </p:nvPicPr>
        <p:blipFill>
          <a:blip r:embed="rId2"/>
          <a:stretch/>
        </p:blipFill>
        <p:spPr>
          <a:xfrm>
            <a:off x="240840" y="193320"/>
            <a:ext cx="1424520" cy="311400"/>
          </a:xfrm>
          <a:prstGeom prst="rect">
            <a:avLst/>
          </a:prstGeom>
          <a:ln w="0">
            <a:noFill/>
          </a:ln>
        </p:spPr>
      </p:pic>
      <p:sp>
        <p:nvSpPr>
          <p:cNvPr id="137"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WEB</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38" name="Connecteur droit 12"/>
          <p:cNvCxnSpPr/>
          <p:nvPr/>
        </p:nvCxnSpPr>
        <p:spPr>
          <a:xfrm>
            <a:off x="10526040" y="70920"/>
            <a:ext cx="1416600" cy="360"/>
          </a:xfrm>
          <a:prstGeom prst="straightConnector1">
            <a:avLst/>
          </a:prstGeom>
          <a:ln w="57150">
            <a:solidFill>
              <a:srgbClr val="ED7D31"/>
            </a:solidFill>
          </a:ln>
        </p:spPr>
      </p:cxnSp>
      <p:sp>
        <p:nvSpPr>
          <p:cNvPr id="139" name="PlaceHolder 1"/>
          <p:cNvSpPr>
            <a:spLocks noGrp="1"/>
          </p:cNvSpPr>
          <p:nvPr>
            <p:ph type="sldNum" idx="4"/>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3</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40" name="TextBox 1"/>
          <p:cNvSpPr/>
          <p:nvPr/>
        </p:nvSpPr>
        <p:spPr>
          <a:xfrm>
            <a:off x="2311560" y="2085480"/>
            <a:ext cx="7569360" cy="3231013"/>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1" i="0" u="none" strike="noStrike" kern="1200" cap="none" spc="-1" normalizeH="0" baseline="0" noProof="0">
                <a:ln>
                  <a:noFill/>
                </a:ln>
                <a:solidFill>
                  <a:srgbClr val="000000"/>
                </a:solidFill>
                <a:effectLst/>
                <a:uLnTx/>
                <a:uFillTx/>
                <a:latin typeface="Calibri"/>
                <a:ea typeface="Calibri"/>
                <a:cs typeface="DejaVu Sans"/>
              </a:rPr>
              <a:t>RAPPEL :</a:t>
            </a:r>
          </a:p>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Le Web fait partie d'Internet.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Internet est un grand ensemble qui comprend, entre autres : le Web, les e-mails, la messagerie instantanée, etc.</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Les langages HTML et CSS sont à la base du fonctionnement de tous les sites web.</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Le langage HTML a été inventé par un certain Tim Berners-Lee en 1991, le CSS et le JavaScript en 1996.</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41" name="TextBox 4"/>
          <p:cNvSpPr/>
          <p:nvPr/>
        </p:nvSpPr>
        <p:spPr>
          <a:xfrm>
            <a:off x="2311560" y="798480"/>
            <a:ext cx="756936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Calibri"/>
                <a:cs typeface="DejaVu Sans"/>
              </a:rPr>
              <a:t>Présentation du WEB</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2" name="Connecteur droit 12"/>
          <p:cNvCxnSpPr/>
          <p:nvPr/>
        </p:nvCxnSpPr>
        <p:spPr>
          <a:xfrm>
            <a:off x="240840" y="6459480"/>
            <a:ext cx="360" cy="398880"/>
          </a:xfrm>
          <a:prstGeom prst="straightConnector1">
            <a:avLst/>
          </a:prstGeom>
          <a:ln w="139700">
            <a:solidFill>
              <a:srgbClr val="ED7D31"/>
            </a:solidFill>
          </a:ln>
        </p:spPr>
      </p:cxnSp>
      <p:grpSp>
        <p:nvGrpSpPr>
          <p:cNvPr id="903" name="Groupe 12"/>
          <p:cNvGrpSpPr/>
          <p:nvPr/>
        </p:nvGrpSpPr>
        <p:grpSpPr>
          <a:xfrm>
            <a:off x="9233640" y="-30600"/>
            <a:ext cx="2958120" cy="564840"/>
            <a:chOff x="9233640" y="-30600"/>
            <a:chExt cx="2958120" cy="564840"/>
          </a:xfrm>
        </p:grpSpPr>
        <p:sp>
          <p:nvSpPr>
            <p:cNvPr id="904"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905"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906" name="Graphique 218"/>
          <p:cNvPicPr/>
          <p:nvPr/>
        </p:nvPicPr>
        <p:blipFill>
          <a:blip r:embed="rId2"/>
          <a:stretch/>
        </p:blipFill>
        <p:spPr>
          <a:xfrm>
            <a:off x="240840" y="193320"/>
            <a:ext cx="1424520" cy="311400"/>
          </a:xfrm>
          <a:prstGeom prst="rect">
            <a:avLst/>
          </a:prstGeom>
          <a:ln w="0">
            <a:noFill/>
          </a:ln>
        </p:spPr>
      </p:pic>
      <p:sp>
        <p:nvSpPr>
          <p:cNvPr id="907"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908" name="Connecteur droit 12"/>
          <p:cNvCxnSpPr/>
          <p:nvPr/>
        </p:nvCxnSpPr>
        <p:spPr>
          <a:xfrm>
            <a:off x="10526040" y="70920"/>
            <a:ext cx="1416600" cy="360"/>
          </a:xfrm>
          <a:prstGeom prst="straightConnector1">
            <a:avLst/>
          </a:prstGeom>
          <a:ln w="57150">
            <a:solidFill>
              <a:srgbClr val="ED7D31"/>
            </a:solidFill>
          </a:ln>
        </p:spPr>
      </p:cxnSp>
      <p:sp>
        <p:nvSpPr>
          <p:cNvPr id="909" name="PlaceHolder 1"/>
          <p:cNvSpPr>
            <a:spLocks noGrp="1"/>
          </p:cNvSpPr>
          <p:nvPr>
            <p:ph type="sldNum" idx="65"/>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63</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910"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11"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Les marges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12" name="ZoneTexte 2"/>
          <p:cNvSpPr/>
          <p:nvPr/>
        </p:nvSpPr>
        <p:spPr>
          <a:xfrm>
            <a:off x="1662480" y="1769040"/>
            <a:ext cx="9158040" cy="390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383A42"/>
              </a:solidFill>
              <a:effectLst/>
              <a:uLnTx/>
              <a:uFillTx/>
              <a:latin typeface="Consolas"/>
              <a:ea typeface="DejaVu Sans"/>
              <a:cs typeface="DejaVu Sans"/>
            </a:endParaRPr>
          </a:p>
        </p:txBody>
      </p:sp>
      <p:pic>
        <p:nvPicPr>
          <p:cNvPr id="913" name="Image 4"/>
          <p:cNvPicPr/>
          <p:nvPr/>
        </p:nvPicPr>
        <p:blipFill>
          <a:blip r:embed="rId3"/>
          <a:stretch/>
        </p:blipFill>
        <p:spPr>
          <a:xfrm>
            <a:off x="748440" y="1717920"/>
            <a:ext cx="10694880" cy="4203360"/>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4" name="Connecteur droit 12"/>
          <p:cNvCxnSpPr/>
          <p:nvPr/>
        </p:nvCxnSpPr>
        <p:spPr>
          <a:xfrm>
            <a:off x="240840" y="6459480"/>
            <a:ext cx="360" cy="398880"/>
          </a:xfrm>
          <a:prstGeom prst="straightConnector1">
            <a:avLst/>
          </a:prstGeom>
          <a:ln w="139700">
            <a:solidFill>
              <a:srgbClr val="ED7D31"/>
            </a:solidFill>
          </a:ln>
        </p:spPr>
      </p:cxnSp>
      <p:grpSp>
        <p:nvGrpSpPr>
          <p:cNvPr id="915" name="Groupe 12"/>
          <p:cNvGrpSpPr/>
          <p:nvPr/>
        </p:nvGrpSpPr>
        <p:grpSpPr>
          <a:xfrm>
            <a:off x="9233640" y="-30600"/>
            <a:ext cx="2958120" cy="564840"/>
            <a:chOff x="9233640" y="-30600"/>
            <a:chExt cx="2958120" cy="564840"/>
          </a:xfrm>
        </p:grpSpPr>
        <p:sp>
          <p:nvSpPr>
            <p:cNvPr id="91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917"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918" name="Graphique 218"/>
          <p:cNvPicPr/>
          <p:nvPr/>
        </p:nvPicPr>
        <p:blipFill>
          <a:blip r:embed="rId2"/>
          <a:stretch/>
        </p:blipFill>
        <p:spPr>
          <a:xfrm>
            <a:off x="240840" y="193320"/>
            <a:ext cx="1424520" cy="311400"/>
          </a:xfrm>
          <a:prstGeom prst="rect">
            <a:avLst/>
          </a:prstGeom>
          <a:ln w="0">
            <a:noFill/>
          </a:ln>
        </p:spPr>
      </p:pic>
      <p:sp>
        <p:nvSpPr>
          <p:cNvPr id="919"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920" name="Connecteur droit 12"/>
          <p:cNvCxnSpPr/>
          <p:nvPr/>
        </p:nvCxnSpPr>
        <p:spPr>
          <a:xfrm>
            <a:off x="10526040" y="70920"/>
            <a:ext cx="1416600" cy="360"/>
          </a:xfrm>
          <a:prstGeom prst="straightConnector1">
            <a:avLst/>
          </a:prstGeom>
          <a:ln w="57150">
            <a:solidFill>
              <a:srgbClr val="ED7D31"/>
            </a:solidFill>
          </a:ln>
        </p:spPr>
      </p:cxnSp>
      <p:sp>
        <p:nvSpPr>
          <p:cNvPr id="921" name="PlaceHolder 1"/>
          <p:cNvSpPr>
            <a:spLocks noGrp="1"/>
          </p:cNvSpPr>
          <p:nvPr>
            <p:ph type="sldNum" idx="66"/>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64</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922"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23"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 padding</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24" name="ZoneTexte 2"/>
          <p:cNvSpPr/>
          <p:nvPr/>
        </p:nvSpPr>
        <p:spPr>
          <a:xfrm>
            <a:off x="959040" y="1769040"/>
            <a:ext cx="10271880" cy="7160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Les propriétés CSS padding, sont utilisées pour générer de l'espace autour du contenu d'un élément, à l'intérieur de toute bordure définie.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25" name="ZoneTexte 1"/>
          <p:cNvSpPr/>
          <p:nvPr/>
        </p:nvSpPr>
        <p:spPr>
          <a:xfrm>
            <a:off x="1022040" y="3314160"/>
            <a:ext cx="5074920" cy="217656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Même syntaxe que les margins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padding-top</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padding-right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padding-bottom</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padding-left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padding</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26" name="ZoneTexte 4"/>
          <p:cNvSpPr/>
          <p:nvPr/>
        </p:nvSpPr>
        <p:spPr>
          <a:xfrm>
            <a:off x="6087600" y="3313080"/>
            <a:ext cx="5143320" cy="118836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1" u="none" strike="noStrike" kern="1200" cap="none" spc="-1" normalizeH="0" baseline="0" noProof="0">
                <a:ln>
                  <a:noFill/>
                </a:ln>
                <a:solidFill>
                  <a:srgbClr val="000000"/>
                </a:solidFill>
                <a:effectLst/>
                <a:uLnTx/>
                <a:uFillTx/>
                <a:latin typeface="Calibri"/>
                <a:ea typeface="Calibri"/>
                <a:cs typeface="DejaVu Sans"/>
              </a:rPr>
              <a:t>Padding appliqué à l’élément en jaune, ses enfants ne sont donc pas collés aux bords</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pic>
        <p:nvPicPr>
          <p:cNvPr id="927" name="Image 9"/>
          <p:cNvPicPr/>
          <p:nvPr/>
        </p:nvPicPr>
        <p:blipFill>
          <a:blip r:embed="rId3"/>
          <a:stretch/>
        </p:blipFill>
        <p:spPr>
          <a:xfrm>
            <a:off x="6424200" y="3960360"/>
            <a:ext cx="4647960" cy="2522160"/>
          </a:xfrm>
          <a:prstGeom prst="rect">
            <a:avLst/>
          </a:prstGeom>
          <a:ln w="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a:solidFill>
                  <a:srgbClr val="000000"/>
                </a:solidFill>
                <a:latin typeface="Calibri"/>
              </a:rPr>
              <a:t>Exercice </a:t>
            </a:r>
            <a:r>
              <a:rPr lang="fr-FR" sz="1900" b="1" strike="noStrike" spc="-1" err="1">
                <a:solidFill>
                  <a:srgbClr val="000000"/>
                </a:solidFill>
                <a:latin typeface="Calibri"/>
              </a:rPr>
              <a:t>margin</a:t>
            </a:r>
            <a:r>
              <a:rPr lang="fr-FR" sz="1900" b="1" strike="noStrike" spc="-1">
                <a:solidFill>
                  <a:srgbClr val="000000"/>
                </a:solidFill>
                <a:latin typeface="Calibri"/>
              </a:rPr>
              <a:t> / </a:t>
            </a:r>
            <a:r>
              <a:rPr lang="fr-FR" sz="1900" b="1" strike="noStrike" spc="-1" err="1">
                <a:solidFill>
                  <a:srgbClr val="000000"/>
                </a:solidFill>
                <a:latin typeface="Calibri"/>
              </a:rPr>
              <a:t>padding</a:t>
            </a:r>
            <a:endParaRPr lang="fr-FR" sz="1900" b="0" strike="noStrike" spc="-1">
              <a:solidFill>
                <a:srgbClr val="000000"/>
              </a:solidFill>
              <a:latin typeface="Arial"/>
            </a:endParaRPr>
          </a:p>
        </p:txBody>
      </p:sp>
      <p:sp>
        <p:nvSpPr>
          <p:cNvPr id="395" name="ZoneTexte 394"/>
          <p:cNvSpPr txBox="1"/>
          <p:nvPr/>
        </p:nvSpPr>
        <p:spPr>
          <a:xfrm>
            <a:off x="317105" y="2499305"/>
            <a:ext cx="5803725" cy="3593942"/>
          </a:xfrm>
          <a:prstGeom prst="rect">
            <a:avLst/>
          </a:prstGeom>
          <a:noFill/>
          <a:ln w="0">
            <a:noFill/>
          </a:ln>
        </p:spPr>
        <p:txBody>
          <a:bodyPr lIns="90000" tIns="45000" rIns="90000" bIns="45000" anchor="t">
            <a:noAutofit/>
          </a:bodyPr>
          <a:lstStyle/>
          <a:p>
            <a:r>
              <a:rPr lang="fr-FR" sz="1600" b="0" strike="noStrike" spc="-1">
                <a:solidFill>
                  <a:srgbClr val="000000"/>
                </a:solidFill>
                <a:latin typeface="Calibri" panose="020F0502020204030204" pitchFamily="34" charset="0"/>
                <a:cs typeface="Calibri" panose="020F0502020204030204" pitchFamily="34" charset="0"/>
              </a:rPr>
              <a:t>Dans votre fichier CSS :</a:t>
            </a:r>
          </a:p>
          <a:p>
            <a:endParaRPr lang="fr-FR" sz="1600" b="0" strike="noStrike" spc="-1">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600" spc="-1">
                <a:solidFill>
                  <a:srgbClr val="000000"/>
                </a:solidFill>
                <a:latin typeface="Calibri" panose="020F0502020204030204" pitchFamily="34" charset="0"/>
                <a:cs typeface="Calibri" panose="020F0502020204030204" pitchFamily="34" charset="0"/>
              </a:rPr>
              <a:t>Ajoutez à votre </a:t>
            </a:r>
            <a:r>
              <a:rPr lang="fr-FR" sz="1600" b="1" spc="-1">
                <a:solidFill>
                  <a:srgbClr val="000000"/>
                </a:solidFill>
                <a:latin typeface="Calibri" panose="020F0502020204030204" pitchFamily="34" charset="0"/>
                <a:cs typeface="Calibri" panose="020F0502020204030204" pitchFamily="34" charset="0"/>
              </a:rPr>
              <a:t>body</a:t>
            </a:r>
            <a:r>
              <a:rPr lang="fr-FR" sz="1600" spc="-1">
                <a:solidFill>
                  <a:srgbClr val="000000"/>
                </a:solidFill>
                <a:latin typeface="Calibri" panose="020F0502020204030204" pitchFamily="34" charset="0"/>
                <a:cs typeface="Calibri" panose="020F0502020204030204" pitchFamily="34" charset="0"/>
              </a:rPr>
              <a:t> une marge interne de 20px tout autour ;</a:t>
            </a:r>
          </a:p>
          <a:p>
            <a:pPr marL="800100" lvl="1" indent="-342900">
              <a:buClr>
                <a:srgbClr val="000000"/>
              </a:buClr>
              <a:buFont typeface="+mj-lt"/>
              <a:buAutoNum type="arabicPeriod"/>
            </a:pPr>
            <a:r>
              <a:rPr lang="fr-FR" sz="1600" spc="-1">
                <a:solidFill>
                  <a:srgbClr val="000000"/>
                </a:solidFill>
                <a:latin typeface="Calibri" panose="020F0502020204030204" pitchFamily="34" charset="0"/>
                <a:cs typeface="Calibri" panose="020F0502020204030204" pitchFamily="34" charset="0"/>
              </a:rPr>
              <a:t>Ajoutez à votre élément</a:t>
            </a:r>
            <a:r>
              <a:rPr lang="fr-FR" sz="1600" b="1" spc="-1">
                <a:solidFill>
                  <a:srgbClr val="000000"/>
                </a:solidFill>
                <a:latin typeface="Calibri" panose="020F0502020204030204" pitchFamily="34" charset="0"/>
                <a:cs typeface="Calibri" panose="020F0502020204030204" pitchFamily="34" charset="0"/>
              </a:rPr>
              <a:t> main </a:t>
            </a:r>
            <a:r>
              <a:rPr lang="fr-FR" sz="1600" spc="-1">
                <a:solidFill>
                  <a:srgbClr val="000000"/>
                </a:solidFill>
                <a:latin typeface="Calibri" panose="020F0502020204030204" pitchFamily="34" charset="0"/>
                <a:cs typeface="Calibri" panose="020F0502020204030204" pitchFamily="34" charset="0"/>
              </a:rPr>
              <a:t>une marge externe à gauche et à droite en auto ;</a:t>
            </a:r>
          </a:p>
          <a:p>
            <a:pPr marL="800100" lvl="1" indent="-342900">
              <a:buClr>
                <a:srgbClr val="000000"/>
              </a:buClr>
              <a:buFont typeface="+mj-lt"/>
              <a:buAutoNum type="arabicPeriod"/>
            </a:pPr>
            <a:r>
              <a:rPr lang="fr-FR" sz="1600" strike="noStrike" spc="-1">
                <a:solidFill>
                  <a:srgbClr val="000000"/>
                </a:solidFill>
                <a:latin typeface="Calibri" panose="020F0502020204030204" pitchFamily="34" charset="0"/>
                <a:cs typeface="Calibri" panose="020F0502020204030204" pitchFamily="34" charset="0"/>
              </a:rPr>
              <a:t>Ajoutez à votre élément </a:t>
            </a:r>
            <a:r>
              <a:rPr lang="fr-FR" sz="1600" b="1" strike="noStrike" spc="-1">
                <a:solidFill>
                  <a:srgbClr val="000000"/>
                </a:solidFill>
                <a:latin typeface="Calibri" panose="020F0502020204030204" pitchFamily="34" charset="0"/>
                <a:cs typeface="Calibri" panose="020F0502020204030204" pitchFamily="34" charset="0"/>
              </a:rPr>
              <a:t>main</a:t>
            </a:r>
            <a:r>
              <a:rPr lang="fr-FR" sz="1600" strike="noStrike" spc="-1">
                <a:solidFill>
                  <a:srgbClr val="000000"/>
                </a:solidFill>
                <a:latin typeface="Calibri" panose="020F0502020204030204" pitchFamily="34" charset="0"/>
                <a:cs typeface="Calibri" panose="020F0502020204030204" pitchFamily="34" charset="0"/>
              </a:rPr>
              <a:t> une marge interne de 20px tout autour ;</a:t>
            </a:r>
          </a:p>
          <a:p>
            <a:pPr marL="800100" lvl="1" indent="-342900">
              <a:buClr>
                <a:srgbClr val="000000"/>
              </a:buClr>
              <a:buFont typeface="+mj-lt"/>
              <a:buAutoNum type="arabicPeriod"/>
            </a:pPr>
            <a:r>
              <a:rPr lang="fr-FR" sz="1600" spc="-1">
                <a:solidFill>
                  <a:srgbClr val="000000"/>
                </a:solidFill>
                <a:latin typeface="Calibri" panose="020F0502020204030204" pitchFamily="34" charset="0"/>
                <a:cs typeface="Calibri" panose="020F0502020204030204" pitchFamily="34" charset="0"/>
              </a:rPr>
              <a:t>Ajoutez à votre titre de niveau 1 une marge au-dessus externe de 0px ;</a:t>
            </a:r>
          </a:p>
          <a:p>
            <a:pPr marL="800100" lvl="1" indent="-342900">
              <a:buClr>
                <a:srgbClr val="000000"/>
              </a:buClr>
              <a:buFont typeface="+mj-lt"/>
              <a:buAutoNum type="arabicPeriod"/>
            </a:pPr>
            <a:r>
              <a:rPr lang="fr-FR" sz="1600" strike="noStrike" spc="-1">
                <a:solidFill>
                  <a:srgbClr val="000000"/>
                </a:solidFill>
                <a:latin typeface="Calibri" panose="020F0502020204030204" pitchFamily="34" charset="0"/>
                <a:cs typeface="Calibri" panose="020F0502020204030204" pitchFamily="34" charset="0"/>
              </a:rPr>
              <a:t>Ajoute</a:t>
            </a:r>
            <a:r>
              <a:rPr lang="fr-FR" sz="1600" spc="-1">
                <a:solidFill>
                  <a:srgbClr val="000000"/>
                </a:solidFill>
                <a:latin typeface="Calibri" panose="020F0502020204030204" pitchFamily="34" charset="0"/>
                <a:cs typeface="Calibri" panose="020F0502020204030204" pitchFamily="34" charset="0"/>
              </a:rPr>
              <a:t>z à votre titre de niveau 1 une marge en-dessous externe de 15px ;</a:t>
            </a:r>
            <a:endParaRPr lang="fr-FR" sz="1600" strike="noStrike" spc="-1">
              <a:solidFill>
                <a:srgbClr val="000000"/>
              </a:solidFill>
              <a:latin typeface="Calibri" panose="020F0502020204030204" pitchFamily="34" charset="0"/>
              <a:cs typeface="Calibri" panose="020F0502020204030204" pitchFamily="34" charset="0"/>
            </a:endParaRPr>
          </a:p>
        </p:txBody>
      </p:sp>
      <p:sp>
        <p:nvSpPr>
          <p:cNvPr id="3" name="ZoneTexte 394">
            <a:extLst>
              <a:ext uri="{FF2B5EF4-FFF2-40B4-BE49-F238E27FC236}">
                <a16:creationId xmlns:a16="http://schemas.microsoft.com/office/drawing/2014/main" id="{62640C9F-4C50-4540-CE5D-597FA42B9FF5}"/>
              </a:ext>
            </a:extLst>
          </p:cNvPr>
          <p:cNvSpPr txBox="1"/>
          <p:nvPr/>
        </p:nvSpPr>
        <p:spPr>
          <a:xfrm>
            <a:off x="5550464" y="2973758"/>
            <a:ext cx="5803725" cy="3593942"/>
          </a:xfrm>
          <a:prstGeom prst="rect">
            <a:avLst/>
          </a:prstGeom>
          <a:noFill/>
          <a:ln w="0">
            <a:noFill/>
          </a:ln>
        </p:spPr>
        <p:txBody>
          <a:bodyPr lIns="90000" tIns="45000" rIns="90000" bIns="45000" anchor="t">
            <a:noAutofit/>
          </a:bodyPr>
          <a:lstStyle/>
          <a:p>
            <a:pPr marL="800100" lvl="1" indent="-342900">
              <a:buClr>
                <a:srgbClr val="000000"/>
              </a:buClr>
              <a:buFont typeface="+mj-lt"/>
              <a:buAutoNum type="arabicPeriod" startAt="6"/>
            </a:pPr>
            <a:r>
              <a:rPr lang="fr-FR" sz="1600" strike="noStrike" spc="-1">
                <a:solidFill>
                  <a:srgbClr val="000000"/>
                </a:solidFill>
                <a:latin typeface="Calibri" panose="020F0502020204030204" pitchFamily="34" charset="0"/>
                <a:cs typeface="Calibri" panose="020F0502020204030204" pitchFamily="34" charset="0"/>
              </a:rPr>
              <a:t>Ajoute</a:t>
            </a:r>
            <a:r>
              <a:rPr lang="fr-FR" sz="1600" spc="-1">
                <a:solidFill>
                  <a:srgbClr val="000000"/>
                </a:solidFill>
                <a:latin typeface="Calibri" panose="020F0502020204030204" pitchFamily="34" charset="0"/>
                <a:cs typeface="Calibri" panose="020F0502020204030204" pitchFamily="34" charset="0"/>
              </a:rPr>
              <a:t>z à vos images une marge externe à gauche et à droite en auto ;</a:t>
            </a:r>
          </a:p>
          <a:p>
            <a:pPr marL="800100" lvl="1" indent="-342900">
              <a:buClr>
                <a:srgbClr val="000000"/>
              </a:buClr>
              <a:buFont typeface="+mj-lt"/>
              <a:buAutoNum type="arabicPeriod" startAt="6"/>
            </a:pPr>
            <a:r>
              <a:rPr lang="fr-FR" sz="1600" strike="noStrike" spc="-1">
                <a:solidFill>
                  <a:srgbClr val="000000"/>
                </a:solidFill>
                <a:latin typeface="Calibri" panose="020F0502020204030204" pitchFamily="34" charset="0"/>
                <a:cs typeface="Calibri" panose="020F0502020204030204" pitchFamily="34" charset="0"/>
              </a:rPr>
              <a:t>Ajoutez </a:t>
            </a:r>
            <a:r>
              <a:rPr lang="fr-FR" sz="1600" spc="-1">
                <a:solidFill>
                  <a:srgbClr val="000000"/>
                </a:solidFill>
                <a:latin typeface="Calibri" panose="020F0502020204030204" pitchFamily="34" charset="0"/>
                <a:cs typeface="Calibri" panose="020F0502020204030204" pitchFamily="34" charset="0"/>
              </a:rPr>
              <a:t>à vos images une marge externe en haut et en bas de 10px ;</a:t>
            </a:r>
          </a:p>
          <a:p>
            <a:pPr marL="800100" lvl="1" indent="-342900">
              <a:buClr>
                <a:srgbClr val="000000"/>
              </a:buClr>
              <a:buFont typeface="+mj-lt"/>
              <a:buAutoNum type="arabicPeriod" startAt="6"/>
            </a:pPr>
            <a:r>
              <a:rPr lang="fr-FR" sz="1600" strike="noStrike" spc="-1">
                <a:solidFill>
                  <a:srgbClr val="000000"/>
                </a:solidFill>
                <a:latin typeface="Calibri" panose="020F0502020204030204" pitchFamily="34" charset="0"/>
                <a:cs typeface="Calibri" panose="020F0502020204030204" pitchFamily="34" charset="0"/>
              </a:rPr>
              <a:t>Ajoutez à votre bouton </a:t>
            </a:r>
            <a:r>
              <a:rPr lang="fr-FR" sz="1600" b="1" strike="noStrike" spc="-1">
                <a:solidFill>
                  <a:srgbClr val="000000"/>
                </a:solidFill>
                <a:latin typeface="Calibri" panose="020F0502020204030204" pitchFamily="34" charset="0"/>
                <a:cs typeface="Calibri" panose="020F0502020204030204" pitchFamily="34" charset="0"/>
              </a:rPr>
              <a:t>« Envoyer » </a:t>
            </a:r>
            <a:r>
              <a:rPr lang="fr-FR" sz="1600" strike="noStrike" spc="-1">
                <a:solidFill>
                  <a:srgbClr val="000000"/>
                </a:solidFill>
                <a:latin typeface="Calibri" panose="020F0502020204030204" pitchFamily="34" charset="0"/>
                <a:cs typeface="Calibri" panose="020F0502020204030204" pitchFamily="34" charset="0"/>
              </a:rPr>
              <a:t>une marge interne de 10px tout autour ;</a:t>
            </a:r>
          </a:p>
          <a:p>
            <a:pPr marL="800100" lvl="1" indent="-342900">
              <a:buClr>
                <a:srgbClr val="000000"/>
              </a:buClr>
              <a:buFont typeface="+mj-lt"/>
              <a:buAutoNum type="arabicPeriod" startAt="6"/>
            </a:pPr>
            <a:r>
              <a:rPr lang="fr-FR" sz="1600" spc="-1">
                <a:solidFill>
                  <a:srgbClr val="000000"/>
                </a:solidFill>
                <a:latin typeface="Calibri" panose="020F0502020204030204" pitchFamily="34" charset="0"/>
                <a:cs typeface="Calibri" panose="020F0502020204030204" pitchFamily="34" charset="0"/>
              </a:rPr>
              <a:t>Ajoutez à votre dernier élément </a:t>
            </a:r>
            <a:r>
              <a:rPr lang="fr-FR" sz="1600" b="1" spc="-1">
                <a:solidFill>
                  <a:srgbClr val="000000"/>
                </a:solidFill>
                <a:latin typeface="Calibri" panose="020F0502020204030204" pitchFamily="34" charset="0"/>
                <a:cs typeface="Calibri" panose="020F0502020204030204" pitchFamily="34" charset="0"/>
              </a:rPr>
              <a:t>&lt;</a:t>
            </a:r>
            <a:r>
              <a:rPr lang="fr-FR" sz="1600" b="1" spc="-1" err="1">
                <a:solidFill>
                  <a:srgbClr val="000000"/>
                </a:solidFill>
                <a:latin typeface="Calibri" panose="020F0502020204030204" pitchFamily="34" charset="0"/>
                <a:cs typeface="Calibri" panose="020F0502020204030204" pitchFamily="34" charset="0"/>
              </a:rPr>
              <a:t>hr</a:t>
            </a:r>
            <a:r>
              <a:rPr lang="fr-FR" sz="1600" b="1" spc="-1">
                <a:solidFill>
                  <a:srgbClr val="000000"/>
                </a:solidFill>
                <a:latin typeface="Calibri" panose="020F0502020204030204" pitchFamily="34" charset="0"/>
                <a:cs typeface="Calibri" panose="020F0502020204030204" pitchFamily="34" charset="0"/>
              </a:rPr>
              <a:t> /&gt; </a:t>
            </a:r>
            <a:r>
              <a:rPr lang="fr-FR" sz="1600" spc="-1">
                <a:solidFill>
                  <a:srgbClr val="000000"/>
                </a:solidFill>
                <a:latin typeface="Calibri" panose="020F0502020204030204" pitchFamily="34" charset="0"/>
                <a:cs typeface="Calibri" panose="020F0502020204030204" pitchFamily="34" charset="0"/>
              </a:rPr>
              <a:t>une marge externe au-dessus de 25px (pensez à utiliser l’attribut </a:t>
            </a:r>
            <a:r>
              <a:rPr lang="fr-FR" sz="1600" b="1" spc="-1">
                <a:solidFill>
                  <a:srgbClr val="000000"/>
                </a:solidFill>
                <a:latin typeface="Calibri" panose="020F0502020204030204" pitchFamily="34" charset="0"/>
                <a:cs typeface="Calibri" panose="020F0502020204030204" pitchFamily="34" charset="0"/>
              </a:rPr>
              <a:t>« class »</a:t>
            </a:r>
            <a:r>
              <a:rPr lang="fr-FR" sz="1600" spc="-1">
                <a:solidFill>
                  <a:srgbClr val="000000"/>
                </a:solidFill>
                <a:latin typeface="Calibri" panose="020F0502020204030204" pitchFamily="34" charset="0"/>
                <a:cs typeface="Calibri" panose="020F0502020204030204" pitchFamily="34" charset="0"/>
              </a:rPr>
              <a:t>)</a:t>
            </a:r>
            <a:endParaRPr lang="fr-FR" sz="1600" b="1" strike="noStrike" spc="-1">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4521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28" name="Connecteur droit 12"/>
          <p:cNvCxnSpPr/>
          <p:nvPr/>
        </p:nvCxnSpPr>
        <p:spPr>
          <a:xfrm>
            <a:off x="240840" y="6459480"/>
            <a:ext cx="360" cy="398880"/>
          </a:xfrm>
          <a:prstGeom prst="straightConnector1">
            <a:avLst/>
          </a:prstGeom>
          <a:ln w="139700">
            <a:solidFill>
              <a:srgbClr val="ED7D31"/>
            </a:solidFill>
          </a:ln>
        </p:spPr>
      </p:cxnSp>
      <p:grpSp>
        <p:nvGrpSpPr>
          <p:cNvPr id="929" name="Groupe 12"/>
          <p:cNvGrpSpPr/>
          <p:nvPr/>
        </p:nvGrpSpPr>
        <p:grpSpPr>
          <a:xfrm>
            <a:off x="9233640" y="-30600"/>
            <a:ext cx="2958120" cy="564840"/>
            <a:chOff x="9233640" y="-30600"/>
            <a:chExt cx="2958120" cy="564840"/>
          </a:xfrm>
        </p:grpSpPr>
        <p:sp>
          <p:nvSpPr>
            <p:cNvPr id="930"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931"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932" name="Graphique 218"/>
          <p:cNvPicPr/>
          <p:nvPr/>
        </p:nvPicPr>
        <p:blipFill>
          <a:blip r:embed="rId2"/>
          <a:stretch/>
        </p:blipFill>
        <p:spPr>
          <a:xfrm>
            <a:off x="240840" y="193320"/>
            <a:ext cx="1424520" cy="311400"/>
          </a:xfrm>
          <a:prstGeom prst="rect">
            <a:avLst/>
          </a:prstGeom>
          <a:ln w="0">
            <a:noFill/>
          </a:ln>
        </p:spPr>
      </p:pic>
      <p:sp>
        <p:nvSpPr>
          <p:cNvPr id="933"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934" name="Connecteur droit 12"/>
          <p:cNvCxnSpPr/>
          <p:nvPr/>
        </p:nvCxnSpPr>
        <p:spPr>
          <a:xfrm>
            <a:off x="10526040" y="70920"/>
            <a:ext cx="1416600" cy="360"/>
          </a:xfrm>
          <a:prstGeom prst="straightConnector1">
            <a:avLst/>
          </a:prstGeom>
          <a:ln w="57150">
            <a:solidFill>
              <a:srgbClr val="ED7D31"/>
            </a:solidFill>
          </a:ln>
        </p:spPr>
      </p:cxnSp>
      <p:sp>
        <p:nvSpPr>
          <p:cNvPr id="935" name="PlaceHolder 1"/>
          <p:cNvSpPr>
            <a:spLocks noGrp="1"/>
          </p:cNvSpPr>
          <p:nvPr>
            <p:ph type="sldNum" idx="67"/>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65</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936"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37"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La hauteur</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38" name="ZoneTexte 2"/>
          <p:cNvSpPr/>
          <p:nvPr/>
        </p:nvSpPr>
        <p:spPr>
          <a:xfrm>
            <a:off x="2287800" y="1769040"/>
            <a:ext cx="7594920" cy="371556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ts val="11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div</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height: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200px</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max-height: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400px</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min-height: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50%</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La valeur 200px de la propriété CSS height, indique la taille du bloc div en hauteur.</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Max-height et min-height indiquent les valeurs maximale et minimale en hauteur que ne dépassera jamais le bloc div.</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9" name="Connecteur droit 12"/>
          <p:cNvCxnSpPr/>
          <p:nvPr/>
        </p:nvCxnSpPr>
        <p:spPr>
          <a:xfrm>
            <a:off x="240840" y="6459480"/>
            <a:ext cx="360" cy="398880"/>
          </a:xfrm>
          <a:prstGeom prst="straightConnector1">
            <a:avLst/>
          </a:prstGeom>
          <a:ln w="139700">
            <a:solidFill>
              <a:srgbClr val="ED7D31"/>
            </a:solidFill>
          </a:ln>
        </p:spPr>
      </p:cxnSp>
      <p:grpSp>
        <p:nvGrpSpPr>
          <p:cNvPr id="940" name="Groupe 12"/>
          <p:cNvGrpSpPr/>
          <p:nvPr/>
        </p:nvGrpSpPr>
        <p:grpSpPr>
          <a:xfrm>
            <a:off x="9233640" y="-30600"/>
            <a:ext cx="2958120" cy="564840"/>
            <a:chOff x="9233640" y="-30600"/>
            <a:chExt cx="2958120" cy="564840"/>
          </a:xfrm>
        </p:grpSpPr>
        <p:sp>
          <p:nvSpPr>
            <p:cNvPr id="941"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942"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943" name="Graphique 218"/>
          <p:cNvPicPr/>
          <p:nvPr/>
        </p:nvPicPr>
        <p:blipFill>
          <a:blip r:embed="rId2"/>
          <a:stretch/>
        </p:blipFill>
        <p:spPr>
          <a:xfrm>
            <a:off x="240840" y="193320"/>
            <a:ext cx="1424520" cy="311400"/>
          </a:xfrm>
          <a:prstGeom prst="rect">
            <a:avLst/>
          </a:prstGeom>
          <a:ln w="0">
            <a:noFill/>
          </a:ln>
        </p:spPr>
      </p:pic>
      <p:sp>
        <p:nvSpPr>
          <p:cNvPr id="944"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945" name="Connecteur droit 12"/>
          <p:cNvCxnSpPr/>
          <p:nvPr/>
        </p:nvCxnSpPr>
        <p:spPr>
          <a:xfrm>
            <a:off x="10526040" y="70920"/>
            <a:ext cx="1416600" cy="360"/>
          </a:xfrm>
          <a:prstGeom prst="straightConnector1">
            <a:avLst/>
          </a:prstGeom>
          <a:ln w="57150">
            <a:solidFill>
              <a:srgbClr val="ED7D31"/>
            </a:solidFill>
          </a:ln>
        </p:spPr>
      </p:cxnSp>
      <p:sp>
        <p:nvSpPr>
          <p:cNvPr id="946" name="PlaceHolder 1"/>
          <p:cNvSpPr>
            <a:spLocks noGrp="1"/>
          </p:cNvSpPr>
          <p:nvPr>
            <p:ph type="sldNum" idx="68"/>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66</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947"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48"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La largeur</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49" name="ZoneTexte 2"/>
          <p:cNvSpPr/>
          <p:nvPr/>
        </p:nvSpPr>
        <p:spPr>
          <a:xfrm>
            <a:off x="2287800" y="1769040"/>
            <a:ext cx="7594920" cy="38311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601"/>
              </a:spcBef>
              <a:spcAft>
                <a:spcPts val="601"/>
              </a:spcAft>
              <a:buClrTx/>
              <a:buSzTx/>
              <a:buFontTx/>
              <a:buNone/>
              <a:tabLst/>
              <a:defRPr/>
            </a:pPr>
            <a:r>
              <a:rPr kumimoji="0" lang="fr-FR" sz="1800" b="0" i="0" u="none" strike="noStrike" kern="1200" cap="none" spc="-1" normalizeH="0" baseline="0" noProof="0">
                <a:ln>
                  <a:noFill/>
                </a:ln>
                <a:solidFill>
                  <a:srgbClr val="C00000"/>
                </a:solidFill>
                <a:effectLst/>
                <a:uLnTx/>
                <a:uFillTx/>
                <a:latin typeface="Consolas"/>
                <a:ea typeface="Calibri"/>
                <a:cs typeface="DejaVu Sans"/>
              </a:rPr>
              <a:t>div</a:t>
            </a:r>
            <a:r>
              <a:rPr kumimoji="0" lang="fr-FR" sz="1800" b="0" i="0" u="none" strike="noStrike" kern="1200" cap="none" spc="-1" normalizeH="0" baseline="0" noProof="0">
                <a:ln>
                  <a:noFill/>
                </a:ln>
                <a:solidFill>
                  <a:srgbClr val="000000"/>
                </a:solidFill>
                <a:effectLst/>
                <a:uLnTx/>
                <a:uFillTx/>
                <a:latin typeface="Consolas"/>
                <a:ea typeface="Calibri"/>
                <a:cs typeface="DejaVu Sans"/>
              </a:rPr>
              <a:t>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601"/>
              </a:spcBef>
              <a:spcAft>
                <a:spcPts val="6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onsolas"/>
                <a:ea typeface="Calibri"/>
                <a:cs typeface="DejaVu Sans"/>
              </a:rPr>
              <a:t>	width: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100%</a:t>
            </a:r>
            <a:r>
              <a:rPr kumimoji="0" lang="fr-FR" sz="1800" b="0" i="0" u="none" strike="noStrike" kern="1200" cap="none" spc="-1" normalizeH="0" baseline="0" noProof="0">
                <a:ln>
                  <a:noFill/>
                </a:ln>
                <a:solidFill>
                  <a:srgbClr val="000000"/>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601"/>
              </a:spcBef>
              <a:spcAft>
                <a:spcPts val="6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onsolas"/>
                <a:ea typeface="Calibri"/>
                <a:cs typeface="DejaVu Sans"/>
              </a:rPr>
              <a:t>     	max-width: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400px</a:t>
            </a:r>
            <a:r>
              <a:rPr kumimoji="0" lang="fr-FR" sz="1800" b="0" i="0" u="none" strike="noStrike" kern="1200" cap="none" spc="-1" normalizeH="0" baseline="0" noProof="0">
                <a:ln>
                  <a:noFill/>
                </a:ln>
                <a:solidFill>
                  <a:srgbClr val="000000"/>
                </a:solidFill>
                <a:effectLst/>
                <a:uLnTx/>
                <a:uFillTx/>
                <a:latin typeface="Consolas"/>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601"/>
              </a:spcBef>
              <a:spcAft>
                <a:spcPts val="6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onsolas"/>
                <a:ea typeface="Calibri"/>
                <a:cs typeface="DejaVu Sans"/>
              </a:rPr>
              <a:t>	min-width: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100px</a:t>
            </a:r>
            <a:r>
              <a:rPr kumimoji="0" lang="fr-FR" sz="1800" b="0" i="0" u="none" strike="noStrike" kern="1200" cap="none" spc="-1" normalizeH="0" baseline="0" noProof="0">
                <a:ln>
                  <a:noFill/>
                </a:ln>
                <a:solidFill>
                  <a:srgbClr val="000000"/>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601"/>
              </a:spcBef>
              <a:spcAft>
                <a:spcPts val="6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La valeur 100% de la propriété CSS width, indique la taille du bloc div en largeur.</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Max-width et min-width indiquent les valeurs maximale et minimale en largeur que ne dépassera jamais le bloc div.</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a:solidFill>
                  <a:srgbClr val="000000"/>
                </a:solidFill>
                <a:latin typeface="Calibri"/>
              </a:rPr>
              <a:t>Exercice </a:t>
            </a:r>
            <a:r>
              <a:rPr lang="fr-FR" sz="1900" b="1" strike="noStrike" spc="-1" err="1">
                <a:solidFill>
                  <a:srgbClr val="000000"/>
                </a:solidFill>
                <a:latin typeface="Calibri"/>
              </a:rPr>
              <a:t>width</a:t>
            </a:r>
            <a:r>
              <a:rPr lang="fr-FR" sz="1900" b="1" strike="noStrike" spc="-1">
                <a:solidFill>
                  <a:srgbClr val="000000"/>
                </a:solidFill>
                <a:latin typeface="Calibri"/>
              </a:rPr>
              <a:t> / </a:t>
            </a:r>
            <a:r>
              <a:rPr lang="fr-FR" sz="1900" b="1" strike="noStrike" spc="-1" err="1">
                <a:solidFill>
                  <a:srgbClr val="000000"/>
                </a:solidFill>
                <a:latin typeface="Calibri"/>
              </a:rPr>
              <a:t>height</a:t>
            </a:r>
            <a:endParaRPr lang="fr-FR" sz="1900" b="0" strike="noStrike" spc="-1">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r>
              <a:rPr lang="fr-FR" sz="1600" b="0" strike="noStrike" spc="-1">
                <a:solidFill>
                  <a:srgbClr val="000000"/>
                </a:solidFill>
                <a:latin typeface="Calibri" panose="020F0502020204030204" pitchFamily="34" charset="0"/>
                <a:cs typeface="Calibri" panose="020F0502020204030204" pitchFamily="34" charset="0"/>
              </a:rPr>
              <a:t>Dans votre fichier CSS :</a:t>
            </a:r>
          </a:p>
          <a:p>
            <a:endParaRPr lang="fr-FR" sz="1600" b="0" strike="noStrike" spc="-1">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600" spc="-1">
                <a:solidFill>
                  <a:srgbClr val="000000"/>
                </a:solidFill>
                <a:latin typeface="Calibri" panose="020F0502020204030204" pitchFamily="34" charset="0"/>
                <a:cs typeface="Calibri" panose="020F0502020204030204" pitchFamily="34" charset="0"/>
              </a:rPr>
              <a:t>Donnez à votre élément </a:t>
            </a:r>
            <a:r>
              <a:rPr lang="fr-FR" sz="1600" b="1" spc="-1">
                <a:solidFill>
                  <a:srgbClr val="000000"/>
                </a:solidFill>
                <a:latin typeface="Calibri" panose="020F0502020204030204" pitchFamily="34" charset="0"/>
                <a:cs typeface="Calibri" panose="020F0502020204030204" pitchFamily="34" charset="0"/>
              </a:rPr>
              <a:t>main</a:t>
            </a:r>
            <a:r>
              <a:rPr lang="fr-FR" sz="1600" spc="-1">
                <a:solidFill>
                  <a:srgbClr val="000000"/>
                </a:solidFill>
                <a:latin typeface="Calibri" panose="020F0502020204030204" pitchFamily="34" charset="0"/>
                <a:cs typeface="Calibri" panose="020F0502020204030204" pitchFamily="34" charset="0"/>
              </a:rPr>
              <a:t> une largeur de 80% ;</a:t>
            </a:r>
          </a:p>
          <a:p>
            <a:pPr marL="800100" lvl="1" indent="-342900">
              <a:buClr>
                <a:srgbClr val="000000"/>
              </a:buClr>
              <a:buFont typeface="+mj-lt"/>
              <a:buAutoNum type="arabicPeriod"/>
            </a:pPr>
            <a:r>
              <a:rPr lang="fr-FR" sz="1600" strike="noStrike" spc="-1">
                <a:solidFill>
                  <a:srgbClr val="000000"/>
                </a:solidFill>
                <a:latin typeface="Calibri" panose="020F0502020204030204" pitchFamily="34" charset="0"/>
                <a:cs typeface="Calibri" panose="020F0502020204030204" pitchFamily="34" charset="0"/>
              </a:rPr>
              <a:t>Donnez à votre élément </a:t>
            </a:r>
            <a:r>
              <a:rPr lang="fr-FR" sz="1600" b="1" strike="noStrike" spc="-1">
                <a:solidFill>
                  <a:srgbClr val="000000"/>
                </a:solidFill>
                <a:latin typeface="Calibri" panose="020F0502020204030204" pitchFamily="34" charset="0"/>
                <a:cs typeface="Calibri" panose="020F0502020204030204" pitchFamily="34" charset="0"/>
              </a:rPr>
              <a:t>main</a:t>
            </a:r>
            <a:r>
              <a:rPr lang="fr-FR" sz="1600" strike="noStrike" spc="-1">
                <a:solidFill>
                  <a:srgbClr val="000000"/>
                </a:solidFill>
                <a:latin typeface="Calibri" panose="020F0502020204030204" pitchFamily="34" charset="0"/>
                <a:cs typeface="Calibri" panose="020F0502020204030204" pitchFamily="34" charset="0"/>
              </a:rPr>
              <a:t> une taille maximale en largeur de 1000px ;</a:t>
            </a:r>
          </a:p>
          <a:p>
            <a:pPr marL="800100" lvl="1" indent="-342900">
              <a:buClr>
                <a:srgbClr val="000000"/>
              </a:buClr>
              <a:buFont typeface="+mj-lt"/>
              <a:buAutoNum type="arabicPeriod"/>
            </a:pPr>
            <a:r>
              <a:rPr lang="fr-FR" sz="1600" spc="-1">
                <a:solidFill>
                  <a:srgbClr val="000000"/>
                </a:solidFill>
                <a:latin typeface="Calibri" panose="020F0502020204030204" pitchFamily="34" charset="0"/>
                <a:cs typeface="Calibri" panose="020F0502020204030204" pitchFamily="34" charset="0"/>
              </a:rPr>
              <a:t>Donnez à vos éléments </a:t>
            </a:r>
            <a:r>
              <a:rPr lang="fr-FR" sz="1600" b="1" spc="-1" err="1">
                <a:solidFill>
                  <a:srgbClr val="000000"/>
                </a:solidFill>
                <a:latin typeface="Calibri" panose="020F0502020204030204" pitchFamily="34" charset="0"/>
                <a:cs typeface="Calibri" panose="020F0502020204030204" pitchFamily="34" charset="0"/>
              </a:rPr>
              <a:t>hr</a:t>
            </a:r>
            <a:r>
              <a:rPr lang="fr-FR" sz="1600" spc="-1">
                <a:solidFill>
                  <a:srgbClr val="000000"/>
                </a:solidFill>
                <a:latin typeface="Calibri" panose="020F0502020204030204" pitchFamily="34" charset="0"/>
                <a:cs typeface="Calibri" panose="020F0502020204030204" pitchFamily="34" charset="0"/>
              </a:rPr>
              <a:t> une taille en hauteur de 2px ;</a:t>
            </a:r>
          </a:p>
          <a:p>
            <a:pPr marL="800100" lvl="1" indent="-342900">
              <a:buClr>
                <a:srgbClr val="000000"/>
              </a:buClr>
              <a:buFont typeface="+mj-lt"/>
              <a:buAutoNum type="arabicPeriod"/>
            </a:pPr>
            <a:r>
              <a:rPr lang="fr-FR" sz="1600" spc="-1">
                <a:solidFill>
                  <a:srgbClr val="000000"/>
                </a:solidFill>
                <a:latin typeface="Calibri" panose="020F0502020204030204" pitchFamily="34" charset="0"/>
                <a:cs typeface="Calibri" panose="020F0502020204030204" pitchFamily="34" charset="0"/>
              </a:rPr>
              <a:t>Donnez à votre bouton « Envoyer » une largeur de 20% ;</a:t>
            </a:r>
          </a:p>
          <a:p>
            <a:pPr marL="800100" lvl="1" indent="-342900">
              <a:buClr>
                <a:srgbClr val="000000"/>
              </a:buClr>
              <a:buFont typeface="+mj-lt"/>
              <a:buAutoNum type="arabicPeriod"/>
            </a:pPr>
            <a:endParaRPr lang="fr-FR" sz="1600" strike="noStrike" spc="-1">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87436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0" name="Connecteur droit 12"/>
          <p:cNvCxnSpPr/>
          <p:nvPr/>
        </p:nvCxnSpPr>
        <p:spPr>
          <a:xfrm>
            <a:off x="240840" y="6459480"/>
            <a:ext cx="360" cy="398880"/>
          </a:xfrm>
          <a:prstGeom prst="straightConnector1">
            <a:avLst/>
          </a:prstGeom>
          <a:ln w="139700">
            <a:solidFill>
              <a:srgbClr val="ED7D31"/>
            </a:solidFill>
          </a:ln>
        </p:spPr>
      </p:cxnSp>
      <p:grpSp>
        <p:nvGrpSpPr>
          <p:cNvPr id="951" name="Groupe 12"/>
          <p:cNvGrpSpPr/>
          <p:nvPr/>
        </p:nvGrpSpPr>
        <p:grpSpPr>
          <a:xfrm>
            <a:off x="9233640" y="-30600"/>
            <a:ext cx="2958120" cy="564840"/>
            <a:chOff x="9233640" y="-30600"/>
            <a:chExt cx="2958120" cy="564840"/>
          </a:xfrm>
        </p:grpSpPr>
        <p:sp>
          <p:nvSpPr>
            <p:cNvPr id="95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95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954" name="Graphique 218"/>
          <p:cNvPicPr/>
          <p:nvPr/>
        </p:nvPicPr>
        <p:blipFill>
          <a:blip r:embed="rId2"/>
          <a:stretch/>
        </p:blipFill>
        <p:spPr>
          <a:xfrm>
            <a:off x="240840" y="193320"/>
            <a:ext cx="1424520" cy="311400"/>
          </a:xfrm>
          <a:prstGeom prst="rect">
            <a:avLst/>
          </a:prstGeom>
          <a:ln w="0">
            <a:noFill/>
          </a:ln>
        </p:spPr>
      </p:pic>
      <p:sp>
        <p:nvSpPr>
          <p:cNvPr id="95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956" name="Connecteur droit 12"/>
          <p:cNvCxnSpPr/>
          <p:nvPr/>
        </p:nvCxnSpPr>
        <p:spPr>
          <a:xfrm>
            <a:off x="10526040" y="70920"/>
            <a:ext cx="1416600" cy="360"/>
          </a:xfrm>
          <a:prstGeom prst="straightConnector1">
            <a:avLst/>
          </a:prstGeom>
          <a:ln w="57150">
            <a:solidFill>
              <a:srgbClr val="ED7D31"/>
            </a:solidFill>
          </a:ln>
        </p:spPr>
      </p:cxnSp>
      <p:sp>
        <p:nvSpPr>
          <p:cNvPr id="957" name="PlaceHolder 1"/>
          <p:cNvSpPr>
            <a:spLocks noGrp="1"/>
          </p:cNvSpPr>
          <p:nvPr>
            <p:ph type="sldNum" idx="69"/>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67</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958"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59"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Décoration du texte</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60" name="ZoneTexte 2"/>
          <p:cNvSpPr/>
          <p:nvPr/>
        </p:nvSpPr>
        <p:spPr>
          <a:xfrm>
            <a:off x="2053080" y="1769040"/>
            <a:ext cx="8083440" cy="38059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499"/>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a</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291960" marR="0" lvl="0" indent="0" algn="l" defTabSz="914400" rtl="0" eaLnBrk="1" fontAlgn="auto" latinLnBrk="0" hangingPunct="1">
              <a:lnSpc>
                <a:spcPct val="100000"/>
              </a:lnSpc>
              <a:spcBef>
                <a:spcPts val="499"/>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text-decoration: overline;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291960" marR="0" lvl="0" indent="0" algn="l" defTabSz="914400" rtl="0" eaLnBrk="1" fontAlgn="auto" latinLnBrk="0" hangingPunct="1">
              <a:lnSpc>
                <a:spcPct val="100000"/>
              </a:lnSpc>
              <a:spcBef>
                <a:spcPts val="499"/>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text-decoration: line-through;</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291960" marR="0" lvl="0" indent="0" algn="l" defTabSz="914400" rtl="0" eaLnBrk="1" fontAlgn="auto" latinLnBrk="0" hangingPunct="1">
              <a:lnSpc>
                <a:spcPct val="100000"/>
              </a:lnSpc>
              <a:spcBef>
                <a:spcPts val="499"/>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text-decoration: underline;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291960" marR="0" lvl="0" indent="0" algn="l" defTabSz="914400" rtl="0" eaLnBrk="1" fontAlgn="auto" latinLnBrk="0" hangingPunct="1">
              <a:lnSpc>
                <a:spcPct val="100000"/>
              </a:lnSpc>
              <a:spcBef>
                <a:spcPts val="499"/>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text-decoration: none; </a:t>
            </a:r>
            <a:r>
              <a:rPr kumimoji="0" lang="fr-FR" sz="1800" b="0" i="0" u="none" strike="noStrike" kern="1200" cap="none" spc="-1" normalizeH="0" baseline="0" noProof="0">
                <a:ln>
                  <a:noFill/>
                </a:ln>
                <a:solidFill>
                  <a:srgbClr val="A6A6A6"/>
                </a:solidFill>
                <a:effectLst/>
                <a:uLnTx/>
                <a:uFillTx/>
                <a:latin typeface="Consolas"/>
                <a:ea typeface="DejaVu Sans"/>
                <a:cs typeface="DejaVu Sans"/>
              </a:rPr>
              <a:t>/* utile pour supprimer le style des liens par défaut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499"/>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499"/>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alibri"/>
                <a:ea typeface="Calibri"/>
                <a:cs typeface="DejaVu Sans"/>
              </a:rPr>
              <a:t>Lien par defaut : </a:t>
            </a:r>
            <a:r>
              <a:rPr kumimoji="0" lang="fr-FR" sz="1800" b="0" i="0" u="sng" strike="noStrike" kern="1200" cap="none" spc="-1" normalizeH="0" baseline="0" noProof="0">
                <a:ln>
                  <a:noFill/>
                </a:ln>
                <a:solidFill>
                  <a:srgbClr val="00B0F0"/>
                </a:solidFill>
                <a:effectLst/>
                <a:uLnTx/>
                <a:uFillTx/>
                <a:latin typeface="Calibri"/>
                <a:ea typeface="Calibri"/>
                <a:cs typeface="DejaVu Sans"/>
              </a:rPr>
              <a:t>Google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499"/>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alibri"/>
                <a:ea typeface="Calibri"/>
                <a:cs typeface="DejaVu Sans"/>
              </a:rPr>
              <a:t>Et en utilisant la valeur "none" : </a:t>
            </a:r>
            <a:r>
              <a:rPr kumimoji="0" lang="fr-FR" sz="1800" b="0" i="0" u="none" strike="noStrike" kern="1200" cap="none" spc="-1" normalizeH="0" baseline="0" noProof="0">
                <a:ln>
                  <a:noFill/>
                </a:ln>
                <a:solidFill>
                  <a:srgbClr val="00B0F0"/>
                </a:solidFill>
                <a:effectLst/>
                <a:uLnTx/>
                <a:uFillTx/>
                <a:latin typeface="Calibri"/>
                <a:ea typeface="Calibri"/>
                <a:cs typeface="DejaVu Sans"/>
              </a:rPr>
              <a:t>Google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61" name="Connecteur droit 12"/>
          <p:cNvCxnSpPr/>
          <p:nvPr/>
        </p:nvCxnSpPr>
        <p:spPr>
          <a:xfrm>
            <a:off x="240840" y="6459480"/>
            <a:ext cx="360" cy="398880"/>
          </a:xfrm>
          <a:prstGeom prst="straightConnector1">
            <a:avLst/>
          </a:prstGeom>
          <a:ln w="139700">
            <a:solidFill>
              <a:srgbClr val="ED7D31"/>
            </a:solidFill>
          </a:ln>
        </p:spPr>
      </p:cxnSp>
      <p:grpSp>
        <p:nvGrpSpPr>
          <p:cNvPr id="962" name="Groupe 12"/>
          <p:cNvGrpSpPr/>
          <p:nvPr/>
        </p:nvGrpSpPr>
        <p:grpSpPr>
          <a:xfrm>
            <a:off x="9233640" y="-30600"/>
            <a:ext cx="2958120" cy="564840"/>
            <a:chOff x="9233640" y="-30600"/>
            <a:chExt cx="2958120" cy="564840"/>
          </a:xfrm>
        </p:grpSpPr>
        <p:sp>
          <p:nvSpPr>
            <p:cNvPr id="96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96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965" name="Graphique 218"/>
          <p:cNvPicPr/>
          <p:nvPr/>
        </p:nvPicPr>
        <p:blipFill>
          <a:blip r:embed="rId2"/>
          <a:stretch/>
        </p:blipFill>
        <p:spPr>
          <a:xfrm>
            <a:off x="240840" y="193320"/>
            <a:ext cx="1424520" cy="311400"/>
          </a:xfrm>
          <a:prstGeom prst="rect">
            <a:avLst/>
          </a:prstGeom>
          <a:ln w="0">
            <a:noFill/>
          </a:ln>
        </p:spPr>
      </p:pic>
      <p:sp>
        <p:nvSpPr>
          <p:cNvPr id="96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967" name="Connecteur droit 12"/>
          <p:cNvCxnSpPr/>
          <p:nvPr/>
        </p:nvCxnSpPr>
        <p:spPr>
          <a:xfrm>
            <a:off x="10526040" y="70920"/>
            <a:ext cx="1416600" cy="360"/>
          </a:xfrm>
          <a:prstGeom prst="straightConnector1">
            <a:avLst/>
          </a:prstGeom>
          <a:ln w="57150">
            <a:solidFill>
              <a:srgbClr val="ED7D31"/>
            </a:solidFill>
          </a:ln>
        </p:spPr>
      </p:cxnSp>
      <p:sp>
        <p:nvSpPr>
          <p:cNvPr id="968" name="PlaceHolder 1"/>
          <p:cNvSpPr>
            <a:spLocks noGrp="1"/>
          </p:cNvSpPr>
          <p:nvPr>
            <p:ph type="sldNum" idx="70"/>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68</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969"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70"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Aligner les textes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71" name="ZoneTexte 2"/>
          <p:cNvSpPr/>
          <p:nvPr/>
        </p:nvSpPr>
        <p:spPr>
          <a:xfrm>
            <a:off x="1369440" y="1241640"/>
            <a:ext cx="9451080" cy="53665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p</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text-align: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left</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a:ln>
                  <a:noFill/>
                </a:ln>
                <a:solidFill>
                  <a:srgbClr val="9BA8B7"/>
                </a:solidFill>
                <a:effectLst/>
                <a:uLnTx/>
                <a:uFillTx/>
                <a:latin typeface="Consolas"/>
                <a:ea typeface="DejaVu Sans"/>
                <a:cs typeface="DejaVu Sans"/>
              </a:rPr>
              <a:t>/* alignement à gauche (c’est la valeur par défaut)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Calibri"/>
                <a:cs typeface="DejaVu Sans"/>
              </a:rPr>
              <a:t>p</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text-align: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center</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a:ln>
                  <a:noFill/>
                </a:ln>
                <a:solidFill>
                  <a:srgbClr val="9BA8B7"/>
                </a:solidFill>
                <a:effectLst/>
                <a:uLnTx/>
                <a:uFillTx/>
                <a:latin typeface="Consolas"/>
                <a:ea typeface="Calibri"/>
                <a:cs typeface="DejaVu Sans"/>
              </a:rPr>
              <a:t>/* texte centré dans son conteneur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Calibri"/>
                <a:cs typeface="DejaVu Sans"/>
              </a:rPr>
              <a:t>p</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text-align: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right</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a:ln>
                  <a:noFill/>
                </a:ln>
                <a:solidFill>
                  <a:srgbClr val="9BA8B7"/>
                </a:solidFill>
                <a:effectLst/>
                <a:uLnTx/>
                <a:uFillTx/>
                <a:latin typeface="Consolas"/>
                <a:ea typeface="Calibri"/>
                <a:cs typeface="DejaVu Sans"/>
              </a:rPr>
              <a:t>/* alignement à droite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Calibri"/>
                <a:cs typeface="DejaVu Sans"/>
              </a:rPr>
              <a:t>p</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text-align: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justify</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a:ln>
                  <a:noFill/>
                </a:ln>
                <a:solidFill>
                  <a:srgbClr val="9BA8B7"/>
                </a:solidFill>
                <a:effectLst/>
                <a:uLnTx/>
                <a:uFillTx/>
                <a:latin typeface="Consolas"/>
                <a:ea typeface="Calibri"/>
                <a:cs typeface="DejaVu Sans"/>
              </a:rPr>
              <a:t>/* le texte est justifié et prend toute la largeur du conteneur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a:solidFill>
                  <a:srgbClr val="000000"/>
                </a:solidFill>
                <a:latin typeface="Calibri"/>
              </a:rPr>
              <a:t>Exercice </a:t>
            </a:r>
            <a:r>
              <a:rPr lang="fr-FR" sz="1900" b="1" strike="noStrike" spc="-1" err="1">
                <a:solidFill>
                  <a:srgbClr val="000000"/>
                </a:solidFill>
                <a:latin typeface="Calibri"/>
              </a:rPr>
              <a:t>text-align</a:t>
            </a:r>
            <a:endParaRPr lang="fr-FR" sz="1900" b="0" strike="noStrike" spc="-1">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r>
              <a:rPr lang="fr-FR" sz="1600" b="0" strike="noStrike" spc="-1">
                <a:solidFill>
                  <a:srgbClr val="000000"/>
                </a:solidFill>
                <a:latin typeface="Calibri" panose="020F0502020204030204" pitchFamily="34" charset="0"/>
                <a:cs typeface="Calibri" panose="020F0502020204030204" pitchFamily="34" charset="0"/>
              </a:rPr>
              <a:t>Dans votre fichier CSS :</a:t>
            </a:r>
          </a:p>
          <a:p>
            <a:endParaRPr lang="fr-FR" sz="1600" b="0" strike="noStrike" spc="-1">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600" spc="-1">
                <a:solidFill>
                  <a:srgbClr val="000000"/>
                </a:solidFill>
                <a:latin typeface="Calibri" panose="020F0502020204030204" pitchFamily="34" charset="0"/>
                <a:cs typeface="Calibri" panose="020F0502020204030204" pitchFamily="34" charset="0"/>
              </a:rPr>
              <a:t>Alignez le texte au centre pour vos titres de niveau 1, 2 et 3 et votre légende d’image ;</a:t>
            </a:r>
          </a:p>
          <a:p>
            <a:pPr marL="800100" lvl="1" indent="-342900">
              <a:buClr>
                <a:srgbClr val="000000"/>
              </a:buClr>
              <a:buFont typeface="+mj-lt"/>
              <a:buAutoNum type="arabicPeriod"/>
            </a:pPr>
            <a:r>
              <a:rPr lang="fr-FR" sz="1600" spc="-1">
                <a:solidFill>
                  <a:srgbClr val="000000"/>
                </a:solidFill>
                <a:latin typeface="Calibri" panose="020F0502020204030204" pitchFamily="34" charset="0"/>
                <a:cs typeface="Calibri" panose="020F0502020204030204" pitchFamily="34" charset="0"/>
              </a:rPr>
              <a:t>Alignez vos paragraphes en justifié ;</a:t>
            </a:r>
          </a:p>
          <a:p>
            <a:pPr lvl="1">
              <a:buClr>
                <a:srgbClr val="000000"/>
              </a:buClr>
            </a:pPr>
            <a:endParaRPr lang="fr-FR" sz="1600" spc="-1">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endParaRPr lang="fr-FR" sz="1600" strike="noStrike" spc="-1">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8563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2" name="Connecteur droit 12"/>
          <p:cNvCxnSpPr/>
          <p:nvPr/>
        </p:nvCxnSpPr>
        <p:spPr>
          <a:xfrm>
            <a:off x="240840" y="6459480"/>
            <a:ext cx="360" cy="398880"/>
          </a:xfrm>
          <a:prstGeom prst="straightConnector1">
            <a:avLst/>
          </a:prstGeom>
          <a:ln w="139700">
            <a:solidFill>
              <a:srgbClr val="ED7D31"/>
            </a:solidFill>
          </a:ln>
        </p:spPr>
      </p:cxnSp>
      <p:grpSp>
        <p:nvGrpSpPr>
          <p:cNvPr id="973" name="Groupe 12"/>
          <p:cNvGrpSpPr/>
          <p:nvPr/>
        </p:nvGrpSpPr>
        <p:grpSpPr>
          <a:xfrm>
            <a:off x="9233640" y="-30600"/>
            <a:ext cx="2958120" cy="564840"/>
            <a:chOff x="9233640" y="-30600"/>
            <a:chExt cx="2958120" cy="564840"/>
          </a:xfrm>
        </p:grpSpPr>
        <p:sp>
          <p:nvSpPr>
            <p:cNvPr id="974"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975"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976" name="Graphique 218"/>
          <p:cNvPicPr/>
          <p:nvPr/>
        </p:nvPicPr>
        <p:blipFill>
          <a:blip r:embed="rId2"/>
          <a:stretch/>
        </p:blipFill>
        <p:spPr>
          <a:xfrm>
            <a:off x="240840" y="193320"/>
            <a:ext cx="1424520" cy="311400"/>
          </a:xfrm>
          <a:prstGeom prst="rect">
            <a:avLst/>
          </a:prstGeom>
          <a:ln w="0">
            <a:noFill/>
          </a:ln>
        </p:spPr>
      </p:pic>
      <p:sp>
        <p:nvSpPr>
          <p:cNvPr id="977"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978" name="Connecteur droit 12"/>
          <p:cNvCxnSpPr/>
          <p:nvPr/>
        </p:nvCxnSpPr>
        <p:spPr>
          <a:xfrm>
            <a:off x="10526040" y="70920"/>
            <a:ext cx="1416600" cy="360"/>
          </a:xfrm>
          <a:prstGeom prst="straightConnector1">
            <a:avLst/>
          </a:prstGeom>
          <a:ln w="57150">
            <a:solidFill>
              <a:srgbClr val="ED7D31"/>
            </a:solidFill>
          </a:ln>
        </p:spPr>
      </p:cxnSp>
      <p:sp>
        <p:nvSpPr>
          <p:cNvPr id="979" name="PlaceHolder 1"/>
          <p:cNvSpPr>
            <a:spLocks noGrp="1"/>
          </p:cNvSpPr>
          <p:nvPr>
            <p:ph type="sldNum" idx="71"/>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69</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980"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81"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Les polices de caractères (fonts)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82" name="ZoneTexte 2"/>
          <p:cNvSpPr/>
          <p:nvPr/>
        </p:nvSpPr>
        <p:spPr>
          <a:xfrm>
            <a:off x="1291320" y="1485720"/>
            <a:ext cx="9587880" cy="4965462"/>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1" normalizeH="0" baseline="0" noProof="0">
                <a:ln>
                  <a:noFill/>
                </a:ln>
                <a:solidFill>
                  <a:srgbClr val="000000"/>
                </a:solidFill>
                <a:effectLst/>
                <a:uLnTx/>
                <a:uFillTx/>
                <a:latin typeface="Calibri"/>
                <a:ea typeface="DejaVu Sans"/>
                <a:cs typeface="DejaVu Sans"/>
              </a:rPr>
              <a:t>Police de texte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p</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font-</a:t>
            </a:r>
            <a:r>
              <a:rPr kumimoji="0" lang="fr-FR" sz="1800" b="0" i="0" u="none" strike="noStrike" kern="1200" cap="none" spc="-1" normalizeH="0" baseline="0" noProof="0" err="1">
                <a:ln>
                  <a:noFill/>
                </a:ln>
                <a:solidFill>
                  <a:srgbClr val="383A42"/>
                </a:solidFill>
                <a:effectLst/>
                <a:uLnTx/>
                <a:uFillTx/>
                <a:latin typeface="Consolas"/>
                <a:ea typeface="Calibri"/>
                <a:cs typeface="DejaVu Sans"/>
              </a:rPr>
              <a:t>family</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Arial</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err="1">
                <a:ln>
                  <a:noFill/>
                </a:ln>
                <a:solidFill>
                  <a:srgbClr val="986801"/>
                </a:solidFill>
                <a:effectLst/>
                <a:uLnTx/>
                <a:uFillTx/>
                <a:latin typeface="Consolas"/>
                <a:ea typeface="Calibri"/>
                <a:cs typeface="DejaVu Sans"/>
              </a:rPr>
              <a:t>Helvetica</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sans-</a:t>
            </a:r>
            <a:r>
              <a:rPr kumimoji="0" lang="fr-FR" sz="1800" b="0" i="0" u="none" strike="noStrike" kern="1200" cap="none" spc="-1" normalizeH="0" baseline="0" noProof="0" err="1">
                <a:ln>
                  <a:noFill/>
                </a:ln>
                <a:solidFill>
                  <a:srgbClr val="986801"/>
                </a:solidFill>
                <a:effectLst/>
                <a:uLnTx/>
                <a:uFillTx/>
                <a:latin typeface="Consolas"/>
                <a:ea typeface="Calibri"/>
                <a:cs typeface="DejaVu Sans"/>
              </a:rPr>
              <a:t>serif</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r>
              <a:rPr kumimoji="0" lang="fr-FR" sz="1800" b="0" i="1" u="none" strike="noStrike" kern="1200" cap="none" spc="-1" normalizeH="0" baseline="0" noProof="0">
                <a:ln>
                  <a:noFill/>
                </a:ln>
                <a:solidFill>
                  <a:srgbClr val="A0A1A7"/>
                </a:solidFill>
                <a:effectLst/>
                <a:uLnTx/>
                <a:uFillTx/>
                <a:latin typeface="Consolas"/>
                <a:ea typeface="Calibri"/>
                <a:cs typeface="DejaVu Sans"/>
              </a:rPr>
              <a:t>/* choix 1, choix 2, catégorie par défaut */</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font-style: </a:t>
            </a:r>
            <a:r>
              <a:rPr kumimoji="0" lang="fr-FR" sz="1800" b="0" i="0" u="none" strike="noStrike" kern="1200" cap="none" spc="-1" normalizeH="0" baseline="0" noProof="0" err="1">
                <a:ln>
                  <a:noFill/>
                </a:ln>
                <a:solidFill>
                  <a:srgbClr val="383A42"/>
                </a:solidFill>
                <a:effectLst/>
                <a:uLnTx/>
                <a:uFillTx/>
                <a:latin typeface="Consolas"/>
                <a:ea typeface="Calibri"/>
                <a:cs typeface="DejaVu Sans"/>
              </a:rPr>
              <a:t>italic</a:t>
            </a: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font-size: 20px;</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font-</a:t>
            </a:r>
            <a:r>
              <a:rPr kumimoji="0" lang="fr-FR" sz="1800" b="0" i="0" u="none" strike="noStrike" kern="1200" cap="none" spc="-1" normalizeH="0" baseline="0" noProof="0" err="1">
                <a:ln>
                  <a:noFill/>
                </a:ln>
                <a:solidFill>
                  <a:srgbClr val="383A42"/>
                </a:solidFill>
                <a:effectLst/>
                <a:uLnTx/>
                <a:uFillTx/>
                <a:latin typeface="Consolas"/>
                <a:ea typeface="Calibri"/>
                <a:cs typeface="DejaVu Sans"/>
              </a:rPr>
              <a:t>weight</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err="1">
                <a:ln>
                  <a:noFill/>
                </a:ln>
                <a:solidFill>
                  <a:srgbClr val="383A42"/>
                </a:solidFill>
                <a:effectLst/>
                <a:uLnTx/>
                <a:uFillTx/>
                <a:latin typeface="Consolas"/>
                <a:ea typeface="Calibri"/>
                <a:cs typeface="DejaVu Sans"/>
              </a:rPr>
              <a:t>bold</a:t>
            </a: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1199"/>
              </a:spcBef>
              <a:spcAft>
                <a:spcPts val="1001"/>
              </a:spcAft>
              <a:buClrTx/>
              <a:buSzTx/>
              <a:buFontTx/>
              <a:buNone/>
              <a:tabLst/>
              <a:defRPr/>
            </a:pPr>
            <a:r>
              <a:rPr kumimoji="0" lang="fr-FR" sz="1800" b="1" i="0" u="none" strike="noStrike" kern="1200" cap="none" spc="-1" normalizeH="0" baseline="0" noProof="0">
                <a:ln>
                  <a:noFill/>
                </a:ln>
                <a:solidFill>
                  <a:srgbClr val="000000"/>
                </a:solidFill>
                <a:effectLst/>
                <a:uLnTx/>
                <a:uFillTx/>
                <a:latin typeface="Calibri"/>
                <a:ea typeface="Calibri"/>
                <a:cs typeface="DejaVu Sans"/>
              </a:rPr>
              <a:t>Utiliser les polices Google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Dans le Head du HTML :  </a:t>
            </a:r>
            <a:r>
              <a:rPr kumimoji="0" lang="fr-FR" sz="1800" b="0" i="0" u="none" strike="noStrike" kern="1200" cap="none" spc="-1" normalizeH="0" baseline="0" noProof="0">
                <a:ln>
                  <a:noFill/>
                </a:ln>
                <a:solidFill>
                  <a:srgbClr val="383A42"/>
                </a:solidFill>
                <a:effectLst/>
                <a:uLnTx/>
                <a:uFillTx/>
                <a:latin typeface="Consolas"/>
                <a:ea typeface="Calibri"/>
                <a:cs typeface="DejaVu Sans"/>
              </a:rPr>
              <a:t>&lt;</a:t>
            </a:r>
            <a:r>
              <a:rPr kumimoji="0" lang="fr-FR" sz="1800" b="0" i="0" u="none" strike="noStrike" kern="1200" cap="none" spc="-1" normalizeH="0" baseline="0" noProof="0" err="1">
                <a:ln>
                  <a:noFill/>
                </a:ln>
                <a:solidFill>
                  <a:srgbClr val="E45649"/>
                </a:solidFill>
                <a:effectLst/>
                <a:uLnTx/>
                <a:uFillTx/>
                <a:latin typeface="Consolas"/>
                <a:ea typeface="Calibri"/>
                <a:cs typeface="DejaVu Sans"/>
              </a:rPr>
              <a:t>link</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rel</a:t>
            </a: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r>
              <a:rPr kumimoji="0" lang="fr-FR" sz="1800" b="0" i="0" u="none" strike="noStrike" kern="1200" cap="none" spc="-1" normalizeH="0" baseline="0" noProof="0">
                <a:ln>
                  <a:noFill/>
                </a:ln>
                <a:solidFill>
                  <a:srgbClr val="50A14F"/>
                </a:solidFill>
                <a:effectLst/>
                <a:uLnTx/>
                <a:uFillTx/>
                <a:latin typeface="Consolas"/>
                <a:ea typeface="Calibri"/>
                <a:cs typeface="DejaVu Sans"/>
              </a:rPr>
              <a:t>"</a:t>
            </a:r>
            <a:r>
              <a:rPr kumimoji="0" lang="fr-FR" sz="1800" b="0" i="0" u="none" strike="noStrike" kern="1200" cap="none" spc="-1" normalizeH="0" baseline="0" noProof="0" err="1">
                <a:ln>
                  <a:noFill/>
                </a:ln>
                <a:solidFill>
                  <a:srgbClr val="50A14F"/>
                </a:solidFill>
                <a:effectLst/>
                <a:uLnTx/>
                <a:uFillTx/>
                <a:latin typeface="Consolas"/>
                <a:ea typeface="Calibri"/>
                <a:cs typeface="DejaVu Sans"/>
              </a:rPr>
              <a:t>stylesheet</a:t>
            </a:r>
            <a:r>
              <a:rPr kumimoji="0" lang="fr-FR" sz="1800" b="0" i="0" u="none" strike="noStrike" kern="1200" cap="none" spc="-1" normalizeH="0" baseline="0" noProof="0">
                <a:ln>
                  <a:noFill/>
                </a:ln>
                <a:solidFill>
                  <a:srgbClr val="50A14F"/>
                </a:solidFill>
                <a:effectLst/>
                <a:uLnTx/>
                <a:uFillTx/>
                <a:latin typeface="Consolas"/>
                <a:ea typeface="Calibri"/>
                <a:cs typeface="DejaVu Sans"/>
              </a:rPr>
              <a:t>"</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href</a:t>
            </a: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r>
              <a:rPr kumimoji="0" lang="fr-FR" sz="1800" b="0" i="0" u="none" strike="noStrike" kern="1200" cap="none" spc="-1" normalizeH="0" baseline="0" noProof="0">
                <a:ln>
                  <a:noFill/>
                </a:ln>
                <a:solidFill>
                  <a:srgbClr val="50A14F"/>
                </a:solidFill>
                <a:effectLst/>
                <a:uLnTx/>
                <a:uFillTx/>
                <a:latin typeface="Consolas"/>
                <a:ea typeface="Calibri"/>
                <a:cs typeface="DejaVu Sans"/>
              </a:rPr>
              <a:t>"https://fonts.googleapis.com/</a:t>
            </a:r>
            <a:r>
              <a:rPr kumimoji="0" lang="fr-FR" sz="1800" b="0" i="0" u="none" strike="noStrike" kern="1200" cap="none" spc="-1" normalizeH="0" baseline="0" noProof="0" err="1">
                <a:ln>
                  <a:noFill/>
                </a:ln>
                <a:solidFill>
                  <a:srgbClr val="50A14F"/>
                </a:solidFill>
                <a:effectLst/>
                <a:uLnTx/>
                <a:uFillTx/>
                <a:latin typeface="Consolas"/>
                <a:ea typeface="Calibri"/>
                <a:cs typeface="DejaVu Sans"/>
              </a:rPr>
              <a:t>css?family</a:t>
            </a:r>
            <a:r>
              <a:rPr kumimoji="0" lang="fr-FR" sz="1800" b="0" i="0" u="none" strike="noStrike" kern="1200" cap="none" spc="-1" normalizeH="0" baseline="0" noProof="0">
                <a:ln>
                  <a:noFill/>
                </a:ln>
                <a:solidFill>
                  <a:srgbClr val="50A14F"/>
                </a:solidFill>
                <a:effectLst/>
                <a:uLnTx/>
                <a:uFillTx/>
                <a:latin typeface="Consolas"/>
                <a:ea typeface="Calibri"/>
                <a:cs typeface="DejaVu Sans"/>
              </a:rPr>
              <a:t>=Sofia"</a:t>
            </a:r>
            <a:r>
              <a:rPr kumimoji="0" lang="fr-FR" sz="1800" b="0" i="0" u="none" strike="noStrike" kern="1200" cap="none" spc="-1" normalizeH="0" baseline="0" noProof="0">
                <a:ln>
                  <a:noFill/>
                </a:ln>
                <a:solidFill>
                  <a:srgbClr val="383A42"/>
                </a:solidFill>
                <a:effectLst/>
                <a:uLnTx/>
                <a:uFillTx/>
                <a:latin typeface="Consolas"/>
                <a:ea typeface="Calibri"/>
                <a:cs typeface="DejaVu Sans"/>
              </a:rPr>
              <a:t>&gt;</a:t>
            </a:r>
            <a:br>
              <a:rPr kumimoji="0" sz="1800" b="0" i="0" u="none" strike="noStrike" kern="1200" cap="none" spc="0" normalizeH="0" baseline="0" noProof="0">
                <a:ln>
                  <a:noFill/>
                </a:ln>
                <a:solidFill>
                  <a:srgbClr val="000000"/>
                </a:solidFill>
                <a:effectLst/>
                <a:uLnTx/>
                <a:uFillTx/>
                <a:latin typeface="Arial"/>
                <a:ea typeface="DejaVu Sans"/>
                <a:cs typeface="DejaVu Sans"/>
              </a:rPr>
            </a:br>
            <a:r>
              <a:rPr kumimoji="0" lang="fr-FR" sz="1800" b="0" i="0" u="none" strike="noStrike" kern="1200" cap="none" spc="-1" normalizeH="0" baseline="0" noProof="0">
                <a:ln>
                  <a:noFill/>
                </a:ln>
                <a:solidFill>
                  <a:srgbClr val="383A42"/>
                </a:solidFill>
                <a:effectLst/>
                <a:uLnTx/>
                <a:uFillTx/>
                <a:latin typeface="Consolas"/>
                <a:ea typeface="Calibri"/>
                <a:cs typeface="DejaVu Sans"/>
              </a:rPr>
              <a:t>En CSS : </a:t>
            </a:r>
            <a:r>
              <a:rPr kumimoji="0" lang="fr-FR" sz="1800" b="0" i="0" u="none" strike="noStrike" kern="1200" cap="none" spc="-1" normalizeH="0" baseline="0" noProof="0">
                <a:ln>
                  <a:noFill/>
                </a:ln>
                <a:solidFill>
                  <a:srgbClr val="E45649"/>
                </a:solidFill>
                <a:effectLst/>
                <a:uLnTx/>
                <a:uFillTx/>
                <a:latin typeface="Consolas"/>
                <a:ea typeface="Calibri"/>
                <a:cs typeface="DejaVu Sans"/>
              </a:rPr>
              <a:t>h2 </a:t>
            </a:r>
            <a:r>
              <a:rPr kumimoji="0" lang="fr-FR" sz="1800" b="0" i="0" u="none" strike="noStrike" kern="1200" cap="none" spc="-1" normalizeH="0" baseline="0" noProof="0">
                <a:ln>
                  <a:noFill/>
                </a:ln>
                <a:solidFill>
                  <a:srgbClr val="000000"/>
                </a:solidFill>
                <a:effectLst/>
                <a:uLnTx/>
                <a:uFillTx/>
                <a:latin typeface="Consolas"/>
                <a:ea typeface="Calibri"/>
                <a:cs typeface="DejaVu Sans"/>
              </a:rPr>
              <a:t>{font-</a:t>
            </a:r>
            <a:r>
              <a:rPr kumimoji="0" lang="fr-FR" sz="1800" b="0" i="0" u="none" strike="noStrike" kern="1200" cap="none" spc="-1" normalizeH="0" baseline="0" noProof="0" err="1">
                <a:ln>
                  <a:noFill/>
                </a:ln>
                <a:solidFill>
                  <a:srgbClr val="000000"/>
                </a:solidFill>
                <a:effectLst/>
                <a:uLnTx/>
                <a:uFillTx/>
                <a:latin typeface="Consolas"/>
                <a:ea typeface="Calibri"/>
                <a:cs typeface="DejaVu Sans"/>
              </a:rPr>
              <a:t>family</a:t>
            </a:r>
            <a:r>
              <a:rPr kumimoji="0" lang="fr-FR" sz="1800" b="0" i="0" u="none" strike="noStrike" kern="1200" cap="none" spc="-1" normalizeH="0" baseline="0" noProof="0">
                <a:ln>
                  <a:noFill/>
                </a:ln>
                <a:solidFill>
                  <a:srgbClr val="000000"/>
                </a:solidFill>
                <a:effectLst/>
                <a:uLnTx/>
                <a:uFillTx/>
                <a:latin typeface="Consolas"/>
                <a:ea typeface="Calibri"/>
                <a:cs typeface="DejaVu Sans"/>
              </a:rPr>
              <a:t>: 'Sofia', cursive;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onsolas"/>
                <a:ea typeface="Calibri"/>
                <a:cs typeface="DejaVu Sans"/>
              </a:rPr>
              <a:t>-&gt; </a:t>
            </a:r>
            <a:r>
              <a:rPr kumimoji="0" lang="fr-FR" sz="1800" b="0" i="0" u="sng" strike="noStrike" kern="1200" cap="none" spc="-1" normalizeH="0" baseline="0" noProof="0">
                <a:ln>
                  <a:noFill/>
                </a:ln>
                <a:solidFill>
                  <a:srgbClr val="0563C1"/>
                </a:solidFill>
                <a:effectLst/>
                <a:uLnTx/>
                <a:uFillTx/>
                <a:latin typeface="Consolas"/>
                <a:ea typeface="Calibri"/>
                <a:cs typeface="DejaVu Sans"/>
                <a:hlinkClick r:id="rId3"/>
              </a:rPr>
              <a:t>https://fonts.google.com/</a:t>
            </a:r>
            <a:r>
              <a:rPr kumimoji="0" lang="fr-FR" sz="1800" b="0" i="0" u="none" strike="noStrike" kern="1200" cap="none" spc="-1" normalizeH="0" baseline="0" noProof="0">
                <a:ln>
                  <a:noFill/>
                </a:ln>
                <a:solidFill>
                  <a:srgbClr val="000000"/>
                </a:solidFill>
                <a:effectLst/>
                <a:uLnTx/>
                <a:uFillTx/>
                <a:latin typeface="Consolas"/>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8" name="Connecteur droit 12"/>
          <p:cNvCxnSpPr/>
          <p:nvPr/>
        </p:nvCxnSpPr>
        <p:spPr>
          <a:xfrm>
            <a:off x="240840" y="6459480"/>
            <a:ext cx="360" cy="398880"/>
          </a:xfrm>
          <a:prstGeom prst="straightConnector1">
            <a:avLst/>
          </a:prstGeom>
          <a:ln w="139700">
            <a:solidFill>
              <a:srgbClr val="ED7D31"/>
            </a:solidFill>
          </a:ln>
        </p:spPr>
      </p:cxnSp>
      <p:grpSp>
        <p:nvGrpSpPr>
          <p:cNvPr id="729" name="Groupe 12"/>
          <p:cNvGrpSpPr/>
          <p:nvPr/>
        </p:nvGrpSpPr>
        <p:grpSpPr>
          <a:xfrm>
            <a:off x="9233640" y="-30600"/>
            <a:ext cx="2958120" cy="564840"/>
            <a:chOff x="9233640" y="-30600"/>
            <a:chExt cx="2958120" cy="564840"/>
          </a:xfrm>
        </p:grpSpPr>
        <p:sp>
          <p:nvSpPr>
            <p:cNvPr id="730"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731"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732" name="Graphique 218"/>
          <p:cNvPicPr/>
          <p:nvPr/>
        </p:nvPicPr>
        <p:blipFill>
          <a:blip r:embed="rId2"/>
          <a:stretch/>
        </p:blipFill>
        <p:spPr>
          <a:xfrm>
            <a:off x="240840" y="193320"/>
            <a:ext cx="1424520" cy="311400"/>
          </a:xfrm>
          <a:prstGeom prst="rect">
            <a:avLst/>
          </a:prstGeom>
          <a:ln w="0">
            <a:noFill/>
          </a:ln>
        </p:spPr>
      </p:pic>
      <p:sp>
        <p:nvSpPr>
          <p:cNvPr id="733"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734" name="Connecteur droit 12"/>
          <p:cNvCxnSpPr/>
          <p:nvPr/>
        </p:nvCxnSpPr>
        <p:spPr>
          <a:xfrm>
            <a:off x="10526040" y="70920"/>
            <a:ext cx="1416600" cy="360"/>
          </a:xfrm>
          <a:prstGeom prst="straightConnector1">
            <a:avLst/>
          </a:prstGeom>
          <a:ln w="57150">
            <a:solidFill>
              <a:srgbClr val="ED7D31"/>
            </a:solidFill>
          </a:ln>
        </p:spPr>
      </p:cxnSp>
      <p:sp>
        <p:nvSpPr>
          <p:cNvPr id="735" name="PlaceHolder 1"/>
          <p:cNvSpPr>
            <a:spLocks noGrp="1"/>
          </p:cNvSpPr>
          <p:nvPr>
            <p:ph type="sldNum" idx="51"/>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48</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736" name="TextBox 1"/>
          <p:cNvSpPr/>
          <p:nvPr/>
        </p:nvSpPr>
        <p:spPr>
          <a:xfrm>
            <a:off x="2311560" y="2297160"/>
            <a:ext cx="7569360" cy="357156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Séparation de la structure logique (HTML) et de la présentation (CSS)</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Présentation suivant une feuille de style (style </a:t>
            </a:r>
            <a:r>
              <a:rPr kumimoji="0" lang="fr-FR" sz="1800" b="0" i="0" u="none" strike="noStrike" kern="1200" cap="none" spc="-1" normalizeH="0" baseline="0" noProof="0" err="1">
                <a:ln>
                  <a:noFill/>
                </a:ln>
                <a:solidFill>
                  <a:srgbClr val="000000"/>
                </a:solidFill>
                <a:effectLst/>
                <a:uLnTx/>
                <a:uFillTx/>
                <a:latin typeface="Calibri"/>
                <a:ea typeface="Calibri"/>
                <a:cs typeface="DejaVu Sans"/>
              </a:rPr>
              <a:t>sheet</a:t>
            </a:r>
            <a:r>
              <a:rPr kumimoji="0" lang="fr-FR" sz="1800" b="0" i="0" u="none" strike="noStrike" kern="1200" cap="none" spc="-1" normalizeH="0" baseline="0" noProof="0">
                <a:ln>
                  <a:noFill/>
                </a:ln>
                <a:solidFill>
                  <a:srgbClr val="000000"/>
                </a:solidFill>
                <a:effectLst/>
                <a:uLnTx/>
                <a:uFillTx/>
                <a:latin typeface="Calibri"/>
                <a:ea typeface="Calibri"/>
                <a:cs typeface="DejaVu Sans"/>
              </a:rPr>
              <a:t>) qui traite  les éléments de contenu en éléments de présentation</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CSS = </a:t>
            </a:r>
            <a:r>
              <a:rPr kumimoji="0" lang="fr-FR" sz="1800" b="0" i="0" u="none" strike="noStrike" kern="1200" cap="none" spc="-1" normalizeH="0" baseline="0" noProof="0" err="1">
                <a:ln>
                  <a:noFill/>
                </a:ln>
                <a:solidFill>
                  <a:srgbClr val="000000"/>
                </a:solidFill>
                <a:effectLst/>
                <a:uLnTx/>
                <a:uFillTx/>
                <a:latin typeface="Calibri"/>
                <a:ea typeface="Calibri"/>
                <a:cs typeface="DejaVu Sans"/>
              </a:rPr>
              <a:t>Cascading</a:t>
            </a:r>
            <a:r>
              <a:rPr kumimoji="0" lang="fr-FR" sz="1800" b="0" i="0" u="none" strike="noStrike" kern="1200" cap="none" spc="-1" normalizeH="0" baseline="0" noProof="0">
                <a:ln>
                  <a:noFill/>
                </a:ln>
                <a:solidFill>
                  <a:srgbClr val="000000"/>
                </a:solidFill>
                <a:effectLst/>
                <a:uLnTx/>
                <a:uFillTx/>
                <a:latin typeface="Calibri"/>
                <a:ea typeface="Calibri"/>
                <a:cs typeface="DejaVu Sans"/>
              </a:rPr>
              <a:t> Style Sheets (feuilles de style en cascade)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En cascade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285840" marR="0" lvl="0" indent="-285840" algn="l" defTabSz="914400" rtl="0" eaLnBrk="1" fontAlgn="auto" latinLnBrk="0" hangingPunct="1">
              <a:lnSpc>
                <a:spcPct val="110000"/>
              </a:lnSpc>
              <a:spcBef>
                <a:spcPts val="1199"/>
              </a:spcBef>
              <a:spcAft>
                <a:spcPts val="201"/>
              </a:spcAft>
              <a:buClr>
                <a:srgbClr val="000000"/>
              </a:buClr>
              <a:buSzTx/>
              <a:buFont typeface="Arial,Sans-Serif"/>
              <a:buChar char="•"/>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on peut utiliser plusieurs feuilles de styles</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285840" marR="0" lvl="0" indent="-285840" algn="l" defTabSz="914400" rtl="0" eaLnBrk="1" fontAlgn="auto" latinLnBrk="0" hangingPunct="1">
              <a:lnSpc>
                <a:spcPct val="110000"/>
              </a:lnSpc>
              <a:spcBef>
                <a:spcPts val="1199"/>
              </a:spcBef>
              <a:spcAft>
                <a:spcPts val="201"/>
              </a:spcAft>
              <a:buClr>
                <a:srgbClr val="000000"/>
              </a:buClr>
              <a:buSzTx/>
              <a:buFont typeface="Arial,Sans-Serif"/>
              <a:buChar char="•"/>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il y a un degré d’importance pour chaque feuille de style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37" name="TextBox 4"/>
          <p:cNvSpPr/>
          <p:nvPr/>
        </p:nvSpPr>
        <p:spPr>
          <a:xfrm>
            <a:off x="2311560" y="798480"/>
            <a:ext cx="756936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a:solidFill>
                  <a:srgbClr val="000000"/>
                </a:solidFill>
                <a:latin typeface="Calibri"/>
              </a:rPr>
              <a:t>Exercice font</a:t>
            </a:r>
            <a:endParaRPr lang="fr-FR" sz="1900" b="0" strike="noStrike" spc="-1">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pPr marL="285750" indent="-285750">
              <a:buFont typeface="Arial" panose="020B0604020202020204" pitchFamily="34" charset="0"/>
              <a:buChar char="•"/>
            </a:pPr>
            <a:r>
              <a:rPr lang="fr-FR" sz="1600" spc="-1">
                <a:solidFill>
                  <a:srgbClr val="000000"/>
                </a:solidFill>
                <a:latin typeface="Calibri" panose="020F0502020204030204" pitchFamily="34" charset="0"/>
                <a:cs typeface="Calibri" panose="020F0502020204030204" pitchFamily="34" charset="0"/>
              </a:rPr>
              <a:t>D’abord, rendez-vous sur : </a:t>
            </a:r>
            <a:r>
              <a:rPr lang="fr-FR" sz="1600" spc="-1">
                <a:solidFill>
                  <a:srgbClr val="000000"/>
                </a:solidFill>
                <a:latin typeface="Calibri" panose="020F0502020204030204" pitchFamily="34" charset="0"/>
                <a:cs typeface="Calibri" panose="020F0502020204030204" pitchFamily="34" charset="0"/>
                <a:hlinkClick r:id="rId3"/>
              </a:rPr>
              <a:t>https://fonts.google.com</a:t>
            </a:r>
            <a:r>
              <a:rPr lang="fr-FR" sz="1600" spc="-1">
                <a:solidFill>
                  <a:srgbClr val="000000"/>
                </a:solidFill>
                <a:latin typeface="Calibri" panose="020F0502020204030204" pitchFamily="34" charset="0"/>
                <a:cs typeface="Calibri" panose="020F0502020204030204" pitchFamily="34" charset="0"/>
              </a:rPr>
              <a:t> </a:t>
            </a:r>
            <a:endParaRPr lang="fr-FR" sz="1600" b="0" strike="noStrike" spc="-1">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fr-FR" sz="1600" spc="-1">
                <a:solidFill>
                  <a:srgbClr val="000000"/>
                </a:solidFill>
                <a:latin typeface="Calibri" panose="020F0502020204030204" pitchFamily="34" charset="0"/>
                <a:cs typeface="Calibri" panose="020F0502020204030204" pitchFamily="34" charset="0"/>
              </a:rPr>
              <a:t>Ensuite téléchargez une police de caractère de votre choix (une police en lettre latine) </a:t>
            </a:r>
          </a:p>
          <a:p>
            <a:pPr marL="285750" indent="-285750">
              <a:buFont typeface="Arial" panose="020B0604020202020204" pitchFamily="34" charset="0"/>
              <a:buChar char="•"/>
            </a:pPr>
            <a:r>
              <a:rPr lang="fr-FR" sz="1600" b="0" strike="noStrike" spc="-1">
                <a:solidFill>
                  <a:srgbClr val="000000"/>
                </a:solidFill>
                <a:latin typeface="Calibri" panose="020F0502020204030204" pitchFamily="34" charset="0"/>
                <a:cs typeface="Calibri" panose="020F0502020204030204" pitchFamily="34" charset="0"/>
              </a:rPr>
              <a:t>Déplacez le fichier zip de la police que vous aurez télécharger pour le mettre dans un dossier </a:t>
            </a:r>
            <a:r>
              <a:rPr lang="fr-FR" sz="1600" b="1" strike="noStrike" spc="-1">
                <a:solidFill>
                  <a:srgbClr val="000000"/>
                </a:solidFill>
                <a:latin typeface="Calibri" panose="020F0502020204030204" pitchFamily="34" charset="0"/>
                <a:cs typeface="Calibri" panose="020F0502020204030204" pitchFamily="34" charset="0"/>
              </a:rPr>
              <a:t>« polices » </a:t>
            </a:r>
            <a:r>
              <a:rPr lang="fr-FR" sz="1600" b="0" strike="noStrike" spc="-1">
                <a:solidFill>
                  <a:srgbClr val="000000"/>
                </a:solidFill>
                <a:latin typeface="Calibri" panose="020F0502020204030204" pitchFamily="34" charset="0"/>
                <a:cs typeface="Calibri" panose="020F0502020204030204" pitchFamily="34" charset="0"/>
              </a:rPr>
              <a:t>dans le dossier o</a:t>
            </a:r>
            <a:r>
              <a:rPr lang="fr-FR" sz="1600" spc="-1">
                <a:solidFill>
                  <a:srgbClr val="000000"/>
                </a:solidFill>
                <a:latin typeface="Calibri" panose="020F0502020204030204" pitchFamily="34" charset="0"/>
                <a:cs typeface="Calibri" panose="020F0502020204030204" pitchFamily="34" charset="0"/>
              </a:rPr>
              <a:t>ù se trouve vos fichiers index.html et styles.css</a:t>
            </a:r>
          </a:p>
          <a:p>
            <a:pPr marL="285750" indent="-285750">
              <a:buFont typeface="Arial" panose="020B0604020202020204" pitchFamily="34" charset="0"/>
              <a:buChar char="•"/>
            </a:pPr>
            <a:r>
              <a:rPr lang="fr-FR" sz="1600" b="0" strike="noStrike" spc="-1">
                <a:solidFill>
                  <a:srgbClr val="000000"/>
                </a:solidFill>
                <a:latin typeface="Calibri" panose="020F0502020204030204" pitchFamily="34" charset="0"/>
                <a:cs typeface="Calibri" panose="020F0502020204030204" pitchFamily="34" charset="0"/>
              </a:rPr>
              <a:t>Dézippez le contenu dans </a:t>
            </a:r>
            <a:r>
              <a:rPr lang="fr-FR" sz="1600" spc="-1">
                <a:solidFill>
                  <a:srgbClr val="000000"/>
                </a:solidFill>
                <a:latin typeface="Calibri" panose="020F0502020204030204" pitchFamily="34" charset="0"/>
                <a:cs typeface="Calibri" panose="020F0502020204030204" pitchFamily="34" charset="0"/>
              </a:rPr>
              <a:t>l</a:t>
            </a:r>
            <a:r>
              <a:rPr lang="fr-FR" sz="1600" b="0" strike="noStrike" spc="-1">
                <a:solidFill>
                  <a:srgbClr val="000000"/>
                </a:solidFill>
                <a:latin typeface="Calibri" panose="020F0502020204030204" pitchFamily="34" charset="0"/>
                <a:cs typeface="Calibri" panose="020F0502020204030204" pitchFamily="34" charset="0"/>
              </a:rPr>
              <a:t>e dossier « polices » </a:t>
            </a:r>
          </a:p>
          <a:p>
            <a:pPr marL="285750" indent="-285750">
              <a:buFont typeface="Arial" panose="020B0604020202020204" pitchFamily="34" charset="0"/>
              <a:buChar char="•"/>
            </a:pPr>
            <a:r>
              <a:rPr lang="fr-FR" sz="1600" b="0" strike="noStrike" spc="-1">
                <a:solidFill>
                  <a:srgbClr val="000000"/>
                </a:solidFill>
                <a:latin typeface="Calibri" panose="020F0502020204030204" pitchFamily="34" charset="0"/>
                <a:cs typeface="Calibri" panose="020F0502020204030204" pitchFamily="34" charset="0"/>
              </a:rPr>
              <a:t>Dans votre fichier CSS :</a:t>
            </a:r>
          </a:p>
          <a:p>
            <a:pPr marL="800100" lvl="1" indent="-342900">
              <a:buFont typeface="+mj-lt"/>
              <a:buAutoNum type="arabicPeriod"/>
            </a:pPr>
            <a:r>
              <a:rPr lang="fr-FR" sz="1600" spc="-1">
                <a:solidFill>
                  <a:srgbClr val="000000"/>
                </a:solidFill>
                <a:latin typeface="Calibri" panose="020F0502020204030204" pitchFamily="34" charset="0"/>
                <a:cs typeface="Calibri" panose="020F0502020204030204" pitchFamily="34" charset="0"/>
              </a:rPr>
              <a:t>Ajoutez le sélecteur </a:t>
            </a:r>
            <a:r>
              <a:rPr lang="fr-FR" sz="1600" b="1" spc="-1">
                <a:solidFill>
                  <a:srgbClr val="000000"/>
                </a:solidFill>
                <a:latin typeface="Calibri" panose="020F0502020204030204" pitchFamily="34" charset="0"/>
                <a:cs typeface="Calibri" panose="020F0502020204030204" pitchFamily="34" charset="0"/>
              </a:rPr>
              <a:t>@font-face </a:t>
            </a:r>
            <a:r>
              <a:rPr lang="fr-FR" sz="1600" spc="-1">
                <a:solidFill>
                  <a:srgbClr val="000000"/>
                </a:solidFill>
                <a:latin typeface="Calibri" panose="020F0502020204030204" pitchFamily="34" charset="0"/>
                <a:cs typeface="Calibri" panose="020F0502020204030204" pitchFamily="34" charset="0"/>
              </a:rPr>
              <a:t>en indiquant le nom de la police que vous avez téléchargé et la source du fichier présent dans votre dossier </a:t>
            </a:r>
            <a:r>
              <a:rPr lang="fr-FR" sz="1600" b="1" spc="-1">
                <a:solidFill>
                  <a:srgbClr val="000000"/>
                </a:solidFill>
                <a:latin typeface="Calibri" panose="020F0502020204030204" pitchFamily="34" charset="0"/>
                <a:cs typeface="Calibri" panose="020F0502020204030204" pitchFamily="34" charset="0"/>
              </a:rPr>
              <a:t>« polices » </a:t>
            </a:r>
            <a:r>
              <a:rPr lang="fr-FR" sz="1600" spc="-1">
                <a:solidFill>
                  <a:srgbClr val="000000"/>
                </a:solidFill>
                <a:latin typeface="Calibri" panose="020F0502020204030204" pitchFamily="34" charset="0"/>
                <a:cs typeface="Calibri" panose="020F0502020204030204" pitchFamily="34" charset="0"/>
              </a:rPr>
              <a:t>;</a:t>
            </a:r>
          </a:p>
          <a:p>
            <a:pPr marL="800100" lvl="1" indent="-342900">
              <a:buFont typeface="+mj-lt"/>
              <a:buAutoNum type="arabicPeriod"/>
            </a:pPr>
            <a:r>
              <a:rPr lang="fr-FR" sz="1600" strike="noStrike" spc="-1">
                <a:solidFill>
                  <a:srgbClr val="000000"/>
                </a:solidFill>
                <a:latin typeface="Calibri" panose="020F0502020204030204" pitchFamily="34" charset="0"/>
                <a:cs typeface="Calibri" panose="020F0502020204030204" pitchFamily="34" charset="0"/>
              </a:rPr>
              <a:t>Utilisez cette police pour vos titres de niveau 1 et 2 et pour le label principal de votre formulaire (pensez à utiliser l’attribut « class ») ;</a:t>
            </a:r>
          </a:p>
          <a:p>
            <a:endParaRPr lang="fr-FR" sz="1600" b="0" strike="noStrike" spc="-1">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endParaRPr lang="fr-FR" sz="1600" strike="noStrike" spc="-1">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0291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a:solidFill>
                  <a:srgbClr val="000000"/>
                </a:solidFill>
                <a:latin typeface="Calibri"/>
              </a:rPr>
              <a:t>Exercice font</a:t>
            </a:r>
            <a:endParaRPr lang="fr-FR" sz="1900" b="0" strike="noStrike" spc="-1">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pPr marL="800100" lvl="1" indent="-342900">
              <a:buFont typeface="+mj-lt"/>
              <a:buAutoNum type="arabicPeriod" startAt="3"/>
            </a:pPr>
            <a:r>
              <a:rPr lang="fr-FR" sz="1600" spc="-1">
                <a:solidFill>
                  <a:srgbClr val="000000"/>
                </a:solidFill>
                <a:latin typeface="Calibri" panose="020F0502020204030204" pitchFamily="34" charset="0"/>
                <a:cs typeface="Calibri" panose="020F0502020204030204" pitchFamily="34" charset="0"/>
              </a:rPr>
              <a:t>Ajoutez la famille de police </a:t>
            </a:r>
            <a:r>
              <a:rPr lang="fr-FR" sz="1600" b="1" i="1" spc="-1">
                <a:solidFill>
                  <a:srgbClr val="000000"/>
                </a:solidFill>
                <a:latin typeface="Calibri" panose="020F0502020204030204" pitchFamily="34" charset="0"/>
                <a:cs typeface="Calibri" panose="020F0502020204030204" pitchFamily="34" charset="0"/>
              </a:rPr>
              <a:t>sans-</a:t>
            </a:r>
            <a:r>
              <a:rPr lang="fr-FR" sz="1600" b="1" i="1" spc="-1" err="1">
                <a:solidFill>
                  <a:srgbClr val="000000"/>
                </a:solidFill>
                <a:latin typeface="Calibri" panose="020F0502020204030204" pitchFamily="34" charset="0"/>
                <a:cs typeface="Calibri" panose="020F0502020204030204" pitchFamily="34" charset="0"/>
              </a:rPr>
              <a:t>serif</a:t>
            </a:r>
            <a:r>
              <a:rPr lang="fr-FR" sz="1600" spc="-1">
                <a:solidFill>
                  <a:srgbClr val="000000"/>
                </a:solidFill>
                <a:latin typeface="Calibri" panose="020F0502020204030204" pitchFamily="34" charset="0"/>
                <a:cs typeface="Calibri" panose="020F0502020204030204" pitchFamily="34" charset="0"/>
              </a:rPr>
              <a:t> dans l’élément </a:t>
            </a:r>
            <a:r>
              <a:rPr lang="fr-FR" sz="1600" b="1" spc="-1">
                <a:solidFill>
                  <a:srgbClr val="000000"/>
                </a:solidFill>
                <a:latin typeface="Calibri" panose="020F0502020204030204" pitchFamily="34" charset="0"/>
                <a:cs typeface="Calibri" panose="020F0502020204030204" pitchFamily="34" charset="0"/>
              </a:rPr>
              <a:t>body</a:t>
            </a:r>
            <a:r>
              <a:rPr lang="fr-FR" sz="1600" spc="-1">
                <a:solidFill>
                  <a:srgbClr val="000000"/>
                </a:solidFill>
                <a:latin typeface="Calibri" panose="020F0502020204030204" pitchFamily="34" charset="0"/>
                <a:cs typeface="Calibri" panose="020F0502020204030204" pitchFamily="34" charset="0"/>
              </a:rPr>
              <a:t> ;</a:t>
            </a:r>
          </a:p>
          <a:p>
            <a:pPr marL="800100" lvl="1" indent="-342900">
              <a:buFont typeface="+mj-lt"/>
              <a:buAutoNum type="arabicPeriod" startAt="3"/>
            </a:pPr>
            <a:r>
              <a:rPr lang="fr-FR" sz="1600" strike="noStrike" spc="-1">
                <a:solidFill>
                  <a:srgbClr val="000000"/>
                </a:solidFill>
                <a:latin typeface="Calibri" panose="020F0502020204030204" pitchFamily="34" charset="0"/>
                <a:cs typeface="Calibri" panose="020F0502020204030204" pitchFamily="34" charset="0"/>
              </a:rPr>
              <a:t>Mettez la taille de la police du titre de niveau 1 sur 40px ;</a:t>
            </a:r>
          </a:p>
          <a:p>
            <a:pPr marL="800100" lvl="1" indent="-342900">
              <a:buFont typeface="+mj-lt"/>
              <a:buAutoNum type="arabicPeriod" startAt="3"/>
            </a:pPr>
            <a:r>
              <a:rPr lang="fr-FR" sz="1600" spc="-1">
                <a:solidFill>
                  <a:srgbClr val="000000"/>
                </a:solidFill>
                <a:latin typeface="Calibri" panose="020F0502020204030204" pitchFamily="34" charset="0"/>
                <a:cs typeface="Calibri" panose="020F0502020204030204" pitchFamily="34" charset="0"/>
              </a:rPr>
              <a:t>Mettez la taille de la police des titres de niveau 2 et le label principal du formulaire sur 30px ;</a:t>
            </a:r>
          </a:p>
          <a:p>
            <a:pPr marL="800100" lvl="1" indent="-342900">
              <a:buFont typeface="+mj-lt"/>
              <a:buAutoNum type="arabicPeriod" startAt="3"/>
            </a:pPr>
            <a:r>
              <a:rPr lang="fr-FR" sz="1600" strike="noStrike" spc="-1">
                <a:solidFill>
                  <a:srgbClr val="000000"/>
                </a:solidFill>
                <a:latin typeface="Calibri" panose="020F0502020204030204" pitchFamily="34" charset="0"/>
                <a:cs typeface="Calibri" panose="020F0502020204030204" pitchFamily="34" charset="0"/>
              </a:rPr>
              <a:t>Mettez la taille de la police de votre bout</a:t>
            </a:r>
            <a:r>
              <a:rPr lang="fr-FR" sz="1600" spc="-1">
                <a:solidFill>
                  <a:srgbClr val="000000"/>
                </a:solidFill>
                <a:latin typeface="Calibri" panose="020F0502020204030204" pitchFamily="34" charset="0"/>
                <a:cs typeface="Calibri" panose="020F0502020204030204" pitchFamily="34" charset="0"/>
              </a:rPr>
              <a:t>on </a:t>
            </a:r>
            <a:r>
              <a:rPr lang="fr-FR" sz="1600" b="1" spc="-1">
                <a:solidFill>
                  <a:srgbClr val="000000"/>
                </a:solidFill>
                <a:latin typeface="Calibri" panose="020F0502020204030204" pitchFamily="34" charset="0"/>
                <a:cs typeface="Calibri" panose="020F0502020204030204" pitchFamily="34" charset="0"/>
              </a:rPr>
              <a:t>« Envoyer » </a:t>
            </a:r>
            <a:r>
              <a:rPr lang="fr-FR" sz="1600" spc="-1">
                <a:solidFill>
                  <a:srgbClr val="000000"/>
                </a:solidFill>
                <a:latin typeface="Calibri" panose="020F0502020204030204" pitchFamily="34" charset="0"/>
                <a:cs typeface="Calibri" panose="020F0502020204030204" pitchFamily="34" charset="0"/>
              </a:rPr>
              <a:t>sur 20px ;</a:t>
            </a:r>
          </a:p>
          <a:p>
            <a:pPr marL="800100" lvl="1" indent="-342900">
              <a:buFont typeface="+mj-lt"/>
              <a:buAutoNum type="arabicPeriod" startAt="3"/>
            </a:pPr>
            <a:r>
              <a:rPr lang="fr-FR" sz="1600" strike="noStrike" spc="-1">
                <a:solidFill>
                  <a:srgbClr val="000000"/>
                </a:solidFill>
                <a:latin typeface="Calibri" panose="020F0502020204030204" pitchFamily="34" charset="0"/>
                <a:cs typeface="Calibri" panose="020F0502020204030204" pitchFamily="34" charset="0"/>
              </a:rPr>
              <a:t>Mettez la police de votre bouton </a:t>
            </a:r>
            <a:r>
              <a:rPr lang="fr-FR" sz="1600" b="1" strike="noStrike" spc="-1">
                <a:solidFill>
                  <a:srgbClr val="000000"/>
                </a:solidFill>
                <a:latin typeface="Calibri" panose="020F0502020204030204" pitchFamily="34" charset="0"/>
                <a:cs typeface="Calibri" panose="020F0502020204030204" pitchFamily="34" charset="0"/>
              </a:rPr>
              <a:t>« Envoye</a:t>
            </a:r>
            <a:r>
              <a:rPr lang="fr-FR" sz="1600" b="1" spc="-1">
                <a:solidFill>
                  <a:srgbClr val="000000"/>
                </a:solidFill>
                <a:latin typeface="Calibri" panose="020F0502020204030204" pitchFamily="34" charset="0"/>
                <a:cs typeface="Calibri" panose="020F0502020204030204" pitchFamily="34" charset="0"/>
              </a:rPr>
              <a:t>r » </a:t>
            </a:r>
            <a:r>
              <a:rPr lang="fr-FR" sz="1600" spc="-1">
                <a:solidFill>
                  <a:srgbClr val="000000"/>
                </a:solidFill>
                <a:latin typeface="Calibri" panose="020F0502020204030204" pitchFamily="34" charset="0"/>
                <a:cs typeface="Calibri" panose="020F0502020204030204" pitchFamily="34" charset="0"/>
              </a:rPr>
              <a:t>en gras ;</a:t>
            </a:r>
            <a:endParaRPr lang="fr-FR" sz="1600" strike="noStrike" spc="-1">
              <a:solidFill>
                <a:srgbClr val="000000"/>
              </a:solidFill>
              <a:latin typeface="Calibri" panose="020F0502020204030204" pitchFamily="34" charset="0"/>
              <a:cs typeface="Calibri" panose="020F0502020204030204" pitchFamily="34" charset="0"/>
            </a:endParaRPr>
          </a:p>
          <a:p>
            <a:endParaRPr lang="fr-FR" sz="1600" b="0" strike="noStrike" spc="-1">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endParaRPr lang="fr-FR" sz="1600" strike="noStrike" spc="-1">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18017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83" name="Connecteur droit 12"/>
          <p:cNvCxnSpPr/>
          <p:nvPr/>
        </p:nvCxnSpPr>
        <p:spPr>
          <a:xfrm>
            <a:off x="240840" y="6459480"/>
            <a:ext cx="360" cy="398880"/>
          </a:xfrm>
          <a:prstGeom prst="straightConnector1">
            <a:avLst/>
          </a:prstGeom>
          <a:ln w="139700">
            <a:solidFill>
              <a:srgbClr val="ED7D31"/>
            </a:solidFill>
          </a:ln>
        </p:spPr>
      </p:cxnSp>
      <p:grpSp>
        <p:nvGrpSpPr>
          <p:cNvPr id="984" name="Groupe 12"/>
          <p:cNvGrpSpPr/>
          <p:nvPr/>
        </p:nvGrpSpPr>
        <p:grpSpPr>
          <a:xfrm>
            <a:off x="9233640" y="-30600"/>
            <a:ext cx="2958120" cy="564840"/>
            <a:chOff x="9233640" y="-30600"/>
            <a:chExt cx="2958120" cy="564840"/>
          </a:xfrm>
        </p:grpSpPr>
        <p:sp>
          <p:nvSpPr>
            <p:cNvPr id="985"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986"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987" name="Graphique 218"/>
          <p:cNvPicPr/>
          <p:nvPr/>
        </p:nvPicPr>
        <p:blipFill>
          <a:blip r:embed="rId2"/>
          <a:stretch/>
        </p:blipFill>
        <p:spPr>
          <a:xfrm>
            <a:off x="240840" y="193320"/>
            <a:ext cx="1424520" cy="311400"/>
          </a:xfrm>
          <a:prstGeom prst="rect">
            <a:avLst/>
          </a:prstGeom>
          <a:ln w="0">
            <a:noFill/>
          </a:ln>
        </p:spPr>
      </p:pic>
      <p:sp>
        <p:nvSpPr>
          <p:cNvPr id="988"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989" name="Connecteur droit 12"/>
          <p:cNvCxnSpPr/>
          <p:nvPr/>
        </p:nvCxnSpPr>
        <p:spPr>
          <a:xfrm>
            <a:off x="10526040" y="70920"/>
            <a:ext cx="1416600" cy="360"/>
          </a:xfrm>
          <a:prstGeom prst="straightConnector1">
            <a:avLst/>
          </a:prstGeom>
          <a:ln w="57150">
            <a:solidFill>
              <a:srgbClr val="ED7D31"/>
            </a:solidFill>
          </a:ln>
        </p:spPr>
      </p:cxnSp>
      <p:sp>
        <p:nvSpPr>
          <p:cNvPr id="990" name="PlaceHolder 1"/>
          <p:cNvSpPr>
            <a:spLocks noGrp="1"/>
          </p:cNvSpPr>
          <p:nvPr>
            <p:ph type="sldNum" idx="7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70</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991"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92"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Les pseudo-classes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93" name="ZoneTexte 2"/>
          <p:cNvSpPr/>
          <p:nvPr/>
        </p:nvSpPr>
        <p:spPr>
          <a:xfrm>
            <a:off x="1125000" y="1368720"/>
            <a:ext cx="4966920" cy="3139321"/>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1" u="none" strike="noStrike" kern="1200" cap="none" spc="-1" normalizeH="0" baseline="0" noProof="0" dirty="0">
                <a:ln>
                  <a:noFill/>
                </a:ln>
                <a:solidFill>
                  <a:srgbClr val="A0A1A7"/>
                </a:solidFill>
                <a:effectLst/>
                <a:uLnTx/>
                <a:uFillTx/>
                <a:latin typeface="Consolas"/>
                <a:ea typeface="DejaVu Sans"/>
                <a:cs typeface="DejaVu Sans"/>
              </a:rPr>
              <a:t>/* </a:t>
            </a:r>
            <a:r>
              <a:rPr kumimoji="0" lang="fr-FR" sz="1800" b="0" i="1" u="none" strike="noStrike" kern="1200" cap="none" spc="-1" normalizeH="0" baseline="0" noProof="0">
                <a:ln>
                  <a:noFill/>
                </a:ln>
                <a:solidFill>
                  <a:srgbClr val="A0A1A7"/>
                </a:solidFill>
                <a:effectLst/>
                <a:uLnTx/>
                <a:uFillTx/>
                <a:latin typeface="Consolas"/>
                <a:ea typeface="DejaVu Sans"/>
                <a:cs typeface="DejaVu Sans"/>
              </a:rPr>
              <a:t>unvisited</a:t>
            </a:r>
            <a:r>
              <a:rPr kumimoji="0" lang="fr-FR" sz="1800" b="0" i="1" u="none" strike="noStrike" kern="1200" cap="none" spc="-1" normalizeH="0" baseline="0" noProof="0" dirty="0">
                <a:ln>
                  <a:noFill/>
                </a:ln>
                <a:solidFill>
                  <a:srgbClr val="A0A1A7"/>
                </a:solidFill>
                <a:effectLst/>
                <a:uLnTx/>
                <a:uFillTx/>
                <a:latin typeface="Consolas"/>
                <a:ea typeface="DejaVu Sans"/>
                <a:cs typeface="DejaVu Sans"/>
              </a:rPr>
              <a:t> </a:t>
            </a:r>
            <a:r>
              <a:rPr kumimoji="0" lang="fr-FR" sz="1800" b="0" i="1" u="none" strike="noStrike" kern="1200" cap="none" spc="-1" normalizeH="0" baseline="0" noProof="0">
                <a:ln>
                  <a:noFill/>
                </a:ln>
                <a:solidFill>
                  <a:srgbClr val="A0A1A7"/>
                </a:solidFill>
                <a:effectLst/>
                <a:uLnTx/>
                <a:uFillTx/>
                <a:latin typeface="Consolas"/>
                <a:ea typeface="DejaVu Sans"/>
                <a:cs typeface="DejaVu Sans"/>
              </a:rPr>
              <a:t>link</a:t>
            </a:r>
            <a:r>
              <a:rPr kumimoji="0" lang="fr-FR" sz="1800" b="0" i="1" u="none" strike="noStrike" kern="1200" cap="none" spc="-1" normalizeH="0" baseline="0" noProof="0" dirty="0">
                <a:ln>
                  <a:noFill/>
                </a:ln>
                <a:solidFill>
                  <a:srgbClr val="A0A1A7"/>
                </a:solidFill>
                <a:effectLst/>
                <a:uLnTx/>
                <a:uFillTx/>
                <a:latin typeface="Consolas"/>
                <a:ea typeface="DejaVu Sans"/>
                <a:cs typeface="DejaVu Sans"/>
              </a:rPr>
              <a:t>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E45649"/>
                </a:solidFill>
                <a:effectLst/>
                <a:uLnTx/>
                <a:uFillTx/>
                <a:latin typeface="Consolas"/>
                <a:ea typeface="DejaVu Sans"/>
                <a:cs typeface="DejaVu Sans"/>
              </a:rPr>
              <a:t>a</a:t>
            </a:r>
            <a:r>
              <a:rPr kumimoji="0" lang="fr-FR" sz="1800" b="0" i="0" u="none" strike="noStrike" kern="1200" cap="none" spc="-1" normalizeH="0" baseline="0" noProof="0" dirty="0">
                <a:ln>
                  <a:noFill/>
                </a:ln>
                <a:solidFill>
                  <a:srgbClr val="986801"/>
                </a:solidFill>
                <a:effectLst/>
                <a:uLnTx/>
                <a:uFillTx/>
                <a:latin typeface="Consolas"/>
                <a:ea typeface="DejaVu Sans"/>
                <a:cs typeface="DejaVu Sans"/>
              </a:rPr>
              <a:t>:link</a:t>
            </a: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color</a:t>
            </a: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red</a:t>
            </a: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1" u="none" strike="noStrike" kern="1200" cap="none" spc="-1" normalizeH="0" baseline="0" noProof="0" dirty="0">
                <a:ln>
                  <a:noFill/>
                </a:ln>
                <a:solidFill>
                  <a:srgbClr val="A0A1A7"/>
                </a:solidFill>
                <a:effectLst/>
                <a:uLnTx/>
                <a:uFillTx/>
                <a:latin typeface="Consolas"/>
                <a:ea typeface="Calibri"/>
                <a:cs typeface="DejaVu Sans"/>
              </a:rPr>
              <a:t>/* </a:t>
            </a:r>
            <a:r>
              <a:rPr kumimoji="0" lang="fr-FR" sz="1800" b="0" i="1" u="none" strike="noStrike" kern="1200" cap="none" spc="-1" normalizeH="0" baseline="0" noProof="0">
                <a:ln>
                  <a:noFill/>
                </a:ln>
                <a:solidFill>
                  <a:srgbClr val="A0A1A7"/>
                </a:solidFill>
                <a:effectLst/>
                <a:uLnTx/>
                <a:uFillTx/>
                <a:latin typeface="Consolas"/>
                <a:ea typeface="Calibri"/>
                <a:cs typeface="DejaVu Sans"/>
              </a:rPr>
              <a:t>visited</a:t>
            </a:r>
            <a:r>
              <a:rPr kumimoji="0" lang="fr-FR" sz="1800" b="0" i="1" u="none" strike="noStrike" kern="1200" cap="none" spc="-1" normalizeH="0" baseline="0" noProof="0" dirty="0">
                <a:ln>
                  <a:noFill/>
                </a:ln>
                <a:solidFill>
                  <a:srgbClr val="A0A1A7"/>
                </a:solidFill>
                <a:effectLst/>
                <a:uLnTx/>
                <a:uFillTx/>
                <a:latin typeface="Consolas"/>
                <a:ea typeface="Calibri"/>
                <a:cs typeface="DejaVu Sans"/>
              </a:rPr>
              <a:t> </a:t>
            </a:r>
            <a:r>
              <a:rPr kumimoji="0" lang="fr-FR" sz="1800" b="0" i="1" u="none" strike="noStrike" kern="1200" cap="none" spc="-1" normalizeH="0" baseline="0" noProof="0">
                <a:ln>
                  <a:noFill/>
                </a:ln>
                <a:solidFill>
                  <a:srgbClr val="A0A1A7"/>
                </a:solidFill>
                <a:effectLst/>
                <a:uLnTx/>
                <a:uFillTx/>
                <a:latin typeface="Consolas"/>
                <a:ea typeface="Calibri"/>
                <a:cs typeface="DejaVu Sans"/>
              </a:rPr>
              <a:t>link</a:t>
            </a:r>
            <a:r>
              <a:rPr kumimoji="0" lang="fr-FR" sz="1800" b="0" i="1" u="none" strike="noStrike" kern="1200" cap="none" spc="-1" normalizeH="0" baseline="0" noProof="0" dirty="0">
                <a:ln>
                  <a:noFill/>
                </a:ln>
                <a:solidFill>
                  <a:srgbClr val="A0A1A7"/>
                </a:solidFill>
                <a:effectLst/>
                <a:uLnTx/>
                <a:uFillTx/>
                <a:latin typeface="Consolas"/>
                <a:ea typeface="Calibri"/>
                <a:cs typeface="DejaVu Sans"/>
              </a:rPr>
              <a:t>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E45649"/>
                </a:solidFill>
                <a:effectLst/>
                <a:uLnTx/>
                <a:uFillTx/>
                <a:latin typeface="Consolas"/>
                <a:ea typeface="Calibri"/>
                <a:cs typeface="DejaVu Sans"/>
              </a:rPr>
              <a:t>a</a:t>
            </a:r>
            <a:r>
              <a:rPr kumimoji="0" lang="fr-FR" sz="1800" b="0" i="0" u="none" strike="noStrike" kern="1200" cap="none" spc="-1" normalizeH="0" baseline="0" noProof="0" dirty="0">
                <a:ln>
                  <a:noFill/>
                </a:ln>
                <a:solidFill>
                  <a:srgbClr val="986801"/>
                </a:solidFill>
                <a:effectLst/>
                <a:uLnTx/>
                <a:uFillTx/>
                <a:latin typeface="Consolas"/>
                <a:ea typeface="Calibri"/>
                <a:cs typeface="DejaVu Sans"/>
              </a:rPr>
              <a:t>:visited</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a:ln>
                  <a:noFill/>
                </a:ln>
                <a:solidFill>
                  <a:srgbClr val="383A42"/>
                </a:solidFill>
                <a:effectLst/>
                <a:uLnTx/>
                <a:uFillTx/>
                <a:latin typeface="Consolas"/>
                <a:ea typeface="Calibri"/>
                <a:cs typeface="DejaVu Sans"/>
              </a:rPr>
              <a:t>color</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dirty="0">
                <a:ln>
                  <a:noFill/>
                </a:ln>
                <a:solidFill>
                  <a:srgbClr val="986801"/>
                </a:solidFill>
                <a:effectLst/>
                <a:uLnTx/>
                <a:uFillTx/>
                <a:latin typeface="Consolas"/>
                <a:ea typeface="Calibri"/>
                <a:cs typeface="DejaVu Sans"/>
              </a:rPr>
              <a:t>green</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p:txBody>
      </p:sp>
      <p:sp>
        <p:nvSpPr>
          <p:cNvPr id="994" name="ZoneTexte 1"/>
          <p:cNvSpPr/>
          <p:nvPr/>
        </p:nvSpPr>
        <p:spPr>
          <a:xfrm>
            <a:off x="6099840" y="1367640"/>
            <a:ext cx="5250960" cy="3250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400" b="1" i="0" u="none" strike="noStrike" kern="1200" cap="none" spc="-1" normalizeH="0" baseline="0" noProof="0">
              <a:ln>
                <a:noFill/>
              </a:ln>
              <a:solidFill>
                <a:srgbClr val="000000"/>
              </a:solidFill>
              <a:effectLst/>
              <a:uLnTx/>
              <a:uFillTx/>
              <a:latin typeface="Calibri"/>
              <a:ea typeface="DejaVu Sans"/>
              <a:cs typeface="DejaVu Sans"/>
            </a:endParaRPr>
          </a:p>
        </p:txBody>
      </p:sp>
      <p:sp>
        <p:nvSpPr>
          <p:cNvPr id="995" name="ZoneTexte 4"/>
          <p:cNvSpPr/>
          <p:nvPr/>
        </p:nvSpPr>
        <p:spPr>
          <a:xfrm>
            <a:off x="6094800" y="1271160"/>
            <a:ext cx="5143320" cy="3139321"/>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1" u="none" strike="noStrike" kern="1200" cap="none" spc="-1" normalizeH="0" baseline="0" noProof="0" dirty="0">
                <a:ln>
                  <a:noFill/>
                </a:ln>
                <a:solidFill>
                  <a:srgbClr val="A0A1A7"/>
                </a:solidFill>
                <a:effectLst/>
                <a:uLnTx/>
                <a:uFillTx/>
                <a:latin typeface="Consolas"/>
                <a:ea typeface="DejaVu Sans"/>
                <a:cs typeface="DejaVu Sans"/>
              </a:rPr>
              <a:t>/* mouse over </a:t>
            </a:r>
            <a:r>
              <a:rPr kumimoji="0" lang="fr-FR" sz="1800" b="0" i="1" u="none" strike="noStrike" kern="1200" cap="none" spc="-1" normalizeH="0" baseline="0" noProof="0">
                <a:ln>
                  <a:noFill/>
                </a:ln>
                <a:solidFill>
                  <a:srgbClr val="A0A1A7"/>
                </a:solidFill>
                <a:effectLst/>
                <a:uLnTx/>
                <a:uFillTx/>
                <a:latin typeface="Consolas"/>
                <a:ea typeface="DejaVu Sans"/>
                <a:cs typeface="DejaVu Sans"/>
              </a:rPr>
              <a:t>link</a:t>
            </a:r>
            <a:r>
              <a:rPr kumimoji="0" lang="fr-FR" sz="1800" b="0" i="1" u="none" strike="noStrike" kern="1200" cap="none" spc="-1" normalizeH="0" baseline="0" noProof="0" dirty="0">
                <a:ln>
                  <a:noFill/>
                </a:ln>
                <a:solidFill>
                  <a:srgbClr val="A0A1A7"/>
                </a:solidFill>
                <a:effectLst/>
                <a:uLnTx/>
                <a:uFillTx/>
                <a:latin typeface="Consolas"/>
                <a:ea typeface="DejaVu Sans"/>
                <a:cs typeface="DejaVu Sans"/>
              </a:rPr>
              <a:t>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E45649"/>
                </a:solidFill>
                <a:effectLst/>
                <a:uLnTx/>
                <a:uFillTx/>
                <a:latin typeface="Consolas"/>
                <a:ea typeface="DejaVu Sans"/>
                <a:cs typeface="DejaVu Sans"/>
              </a:rPr>
              <a:t>a</a:t>
            </a:r>
            <a:r>
              <a:rPr kumimoji="0" lang="fr-FR" sz="1800" b="0" i="0" u="none" strike="noStrike" kern="1200" cap="none" spc="-1" normalizeH="0" baseline="0" noProof="0" dirty="0">
                <a:ln>
                  <a:noFill/>
                </a:ln>
                <a:solidFill>
                  <a:srgbClr val="986801"/>
                </a:solidFill>
                <a:effectLst/>
                <a:uLnTx/>
                <a:uFillTx/>
                <a:latin typeface="Consolas"/>
                <a:ea typeface="DejaVu Sans"/>
                <a:cs typeface="DejaVu Sans"/>
              </a:rPr>
              <a:t>:hover</a:t>
            </a: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color</a:t>
            </a: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hotpink</a:t>
            </a: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1" u="none" strike="noStrike" kern="1200" cap="none" spc="-1" normalizeH="0" baseline="0" noProof="0" dirty="0">
                <a:ln>
                  <a:noFill/>
                </a:ln>
                <a:solidFill>
                  <a:srgbClr val="A0A1A7"/>
                </a:solidFill>
                <a:effectLst/>
                <a:uLnTx/>
                <a:uFillTx/>
                <a:latin typeface="Consolas"/>
                <a:ea typeface="Calibri"/>
                <a:cs typeface="DejaVu Sans"/>
              </a:rPr>
              <a:t>/* </a:t>
            </a:r>
            <a:r>
              <a:rPr kumimoji="0" lang="fr-FR" sz="1800" b="0" i="1" u="none" strike="noStrike" kern="1200" cap="none" spc="-1" normalizeH="0" baseline="0" noProof="0">
                <a:ln>
                  <a:noFill/>
                </a:ln>
                <a:solidFill>
                  <a:srgbClr val="A0A1A7"/>
                </a:solidFill>
                <a:effectLst/>
                <a:uLnTx/>
                <a:uFillTx/>
                <a:latin typeface="Consolas"/>
                <a:ea typeface="Calibri"/>
                <a:cs typeface="DejaVu Sans"/>
              </a:rPr>
              <a:t>selected</a:t>
            </a:r>
            <a:r>
              <a:rPr kumimoji="0" lang="fr-FR" sz="1800" b="0" i="1" u="none" strike="noStrike" kern="1200" cap="none" spc="-1" normalizeH="0" baseline="0" noProof="0" dirty="0">
                <a:ln>
                  <a:noFill/>
                </a:ln>
                <a:solidFill>
                  <a:srgbClr val="A0A1A7"/>
                </a:solidFill>
                <a:effectLst/>
                <a:uLnTx/>
                <a:uFillTx/>
                <a:latin typeface="Consolas"/>
                <a:ea typeface="Calibri"/>
                <a:cs typeface="DejaVu Sans"/>
              </a:rPr>
              <a:t> </a:t>
            </a:r>
            <a:r>
              <a:rPr kumimoji="0" lang="fr-FR" sz="1800" b="0" i="1" u="none" strike="noStrike" kern="1200" cap="none" spc="-1" normalizeH="0" baseline="0" noProof="0">
                <a:ln>
                  <a:noFill/>
                </a:ln>
                <a:solidFill>
                  <a:srgbClr val="A0A1A7"/>
                </a:solidFill>
                <a:effectLst/>
                <a:uLnTx/>
                <a:uFillTx/>
                <a:latin typeface="Consolas"/>
                <a:ea typeface="Calibri"/>
                <a:cs typeface="DejaVu Sans"/>
              </a:rPr>
              <a:t>link</a:t>
            </a:r>
            <a:r>
              <a:rPr kumimoji="0" lang="fr-FR" sz="1800" b="0" i="1" u="none" strike="noStrike" kern="1200" cap="none" spc="-1" normalizeH="0" baseline="0" noProof="0" dirty="0">
                <a:ln>
                  <a:noFill/>
                </a:ln>
                <a:solidFill>
                  <a:srgbClr val="A0A1A7"/>
                </a:solidFill>
                <a:effectLst/>
                <a:uLnTx/>
                <a:uFillTx/>
                <a:latin typeface="Consolas"/>
                <a:ea typeface="Calibri"/>
                <a:cs typeface="DejaVu Sans"/>
              </a:rPr>
              <a:t>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E45649"/>
                </a:solidFill>
                <a:effectLst/>
                <a:uLnTx/>
                <a:uFillTx/>
                <a:latin typeface="Consolas"/>
                <a:ea typeface="Calibri"/>
                <a:cs typeface="DejaVu Sans"/>
              </a:rPr>
              <a:t>a</a:t>
            </a:r>
            <a:r>
              <a:rPr kumimoji="0" lang="fr-FR" sz="1800" b="0" i="0" u="none" strike="noStrike" kern="1200" cap="none" spc="-1" normalizeH="0" baseline="0" noProof="0" dirty="0">
                <a:ln>
                  <a:noFill/>
                </a:ln>
                <a:solidFill>
                  <a:srgbClr val="986801"/>
                </a:solidFill>
                <a:effectLst/>
                <a:uLnTx/>
                <a:uFillTx/>
                <a:latin typeface="Consolas"/>
                <a:ea typeface="Calibri"/>
                <a:cs typeface="DejaVu Sans"/>
              </a:rPr>
              <a:t>:active</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a:ln>
                  <a:noFill/>
                </a:ln>
                <a:solidFill>
                  <a:srgbClr val="383A42"/>
                </a:solidFill>
                <a:effectLst/>
                <a:uLnTx/>
                <a:uFillTx/>
                <a:latin typeface="Consolas"/>
                <a:ea typeface="Calibri"/>
                <a:cs typeface="DejaVu Sans"/>
              </a:rPr>
              <a:t>color</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blue</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p:txBody>
      </p:sp>
      <p:sp>
        <p:nvSpPr>
          <p:cNvPr id="996" name="ZoneTexte 5"/>
          <p:cNvSpPr/>
          <p:nvPr/>
        </p:nvSpPr>
        <p:spPr>
          <a:xfrm>
            <a:off x="1121040" y="5092200"/>
            <a:ext cx="10116000" cy="369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Calibri"/>
              <a:ea typeface="DejaVu Sans"/>
              <a:cs typeface="DejaVu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a:solidFill>
                  <a:srgbClr val="000000"/>
                </a:solidFill>
                <a:latin typeface="Calibri"/>
              </a:rPr>
              <a:t>Exercice pseudo-classes</a:t>
            </a:r>
            <a:endParaRPr lang="fr-FR" sz="1900" b="0" strike="noStrike" spc="-1">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r>
              <a:rPr lang="fr-FR" sz="1600" b="0" strike="noStrike" spc="-1">
                <a:solidFill>
                  <a:srgbClr val="000000"/>
                </a:solidFill>
                <a:latin typeface="Calibri" panose="020F0502020204030204" pitchFamily="34" charset="0"/>
                <a:cs typeface="Calibri" panose="020F0502020204030204" pitchFamily="34" charset="0"/>
              </a:rPr>
              <a:t>Dans votre fichier CSS :</a:t>
            </a:r>
          </a:p>
          <a:p>
            <a:endParaRPr lang="fr-FR" sz="1600" b="0" strike="noStrike" spc="-1">
              <a:solidFill>
                <a:srgbClr val="000000"/>
              </a:solidFill>
              <a:latin typeface="Calibri" panose="020F0502020204030204" pitchFamily="34" charset="0"/>
              <a:cs typeface="Calibri" panose="020F0502020204030204" pitchFamily="34" charset="0"/>
            </a:endParaRPr>
          </a:p>
          <a:p>
            <a:pPr marL="800100" lvl="1" indent="-342900">
              <a:buFont typeface="+mj-lt"/>
              <a:buAutoNum type="arabicPeriod"/>
            </a:pPr>
            <a:r>
              <a:rPr lang="fr-FR" sz="1600" spc="-1">
                <a:solidFill>
                  <a:srgbClr val="000000"/>
                </a:solidFill>
                <a:latin typeface="Calibri" panose="020F0502020204030204" pitchFamily="34" charset="0"/>
                <a:cs typeface="Calibri" panose="020F0502020204030204" pitchFamily="34" charset="0"/>
              </a:rPr>
              <a:t>Ajoutez une couleur de police et une couleur de fond différentes au survol de la souris sur le bouton </a:t>
            </a:r>
            <a:r>
              <a:rPr lang="fr-FR" sz="1600" b="1" spc="-1">
                <a:solidFill>
                  <a:srgbClr val="000000"/>
                </a:solidFill>
                <a:latin typeface="Calibri" panose="020F0502020204030204" pitchFamily="34" charset="0"/>
                <a:cs typeface="Calibri" panose="020F0502020204030204" pitchFamily="34" charset="0"/>
              </a:rPr>
              <a:t>« Envoyer » </a:t>
            </a:r>
            <a:r>
              <a:rPr lang="fr-FR" sz="1600" spc="-1">
                <a:solidFill>
                  <a:srgbClr val="000000"/>
                </a:solidFill>
                <a:latin typeface="Calibri" panose="020F0502020204030204" pitchFamily="34" charset="0"/>
                <a:cs typeface="Calibri" panose="020F0502020204030204" pitchFamily="34" charset="0"/>
              </a:rPr>
              <a:t>de votre formulaire ;</a:t>
            </a:r>
            <a:endParaRPr lang="fr-FR" sz="1600" b="0" strike="noStrike" spc="-1">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endParaRPr lang="fr-FR" sz="1600" strike="noStrike" spc="-1">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546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7" name="Connecteur droit 12"/>
          <p:cNvCxnSpPr/>
          <p:nvPr/>
        </p:nvCxnSpPr>
        <p:spPr>
          <a:xfrm>
            <a:off x="240840" y="6459480"/>
            <a:ext cx="360" cy="398880"/>
          </a:xfrm>
          <a:prstGeom prst="straightConnector1">
            <a:avLst/>
          </a:prstGeom>
          <a:ln w="139700">
            <a:solidFill>
              <a:srgbClr val="ED7D31"/>
            </a:solidFill>
          </a:ln>
        </p:spPr>
      </p:cxnSp>
      <p:grpSp>
        <p:nvGrpSpPr>
          <p:cNvPr id="998" name="Groupe 12"/>
          <p:cNvGrpSpPr/>
          <p:nvPr/>
        </p:nvGrpSpPr>
        <p:grpSpPr>
          <a:xfrm>
            <a:off x="9233640" y="-30600"/>
            <a:ext cx="2958120" cy="564840"/>
            <a:chOff x="9233640" y="-30600"/>
            <a:chExt cx="2958120" cy="564840"/>
          </a:xfrm>
        </p:grpSpPr>
        <p:sp>
          <p:nvSpPr>
            <p:cNvPr id="999"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000"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001" name="Graphique 218"/>
          <p:cNvPicPr/>
          <p:nvPr/>
        </p:nvPicPr>
        <p:blipFill>
          <a:blip r:embed="rId2"/>
          <a:stretch/>
        </p:blipFill>
        <p:spPr>
          <a:xfrm>
            <a:off x="240840" y="193320"/>
            <a:ext cx="1424520" cy="311400"/>
          </a:xfrm>
          <a:prstGeom prst="rect">
            <a:avLst/>
          </a:prstGeom>
          <a:ln w="0">
            <a:noFill/>
          </a:ln>
        </p:spPr>
      </p:pic>
      <p:sp>
        <p:nvSpPr>
          <p:cNvPr id="1002"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003" name="Connecteur droit 12"/>
          <p:cNvCxnSpPr/>
          <p:nvPr/>
        </p:nvCxnSpPr>
        <p:spPr>
          <a:xfrm>
            <a:off x="10526040" y="70920"/>
            <a:ext cx="1416600" cy="360"/>
          </a:xfrm>
          <a:prstGeom prst="straightConnector1">
            <a:avLst/>
          </a:prstGeom>
          <a:ln w="57150">
            <a:solidFill>
              <a:srgbClr val="ED7D31"/>
            </a:solidFill>
          </a:ln>
        </p:spPr>
      </p:cxnSp>
      <p:sp>
        <p:nvSpPr>
          <p:cNvPr id="1004" name="PlaceHolder 1"/>
          <p:cNvSpPr>
            <a:spLocks noGrp="1"/>
          </p:cNvSpPr>
          <p:nvPr>
            <p:ph type="sldNum" idx="73"/>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71</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1005"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06"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 display : rappel</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07" name="ZoneTexte 2"/>
          <p:cNvSpPr/>
          <p:nvPr/>
        </p:nvSpPr>
        <p:spPr>
          <a:xfrm>
            <a:off x="2014200" y="1368720"/>
            <a:ext cx="4966920" cy="207180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1599"/>
              </a:spcBef>
              <a:spcAft>
                <a:spcPts val="0"/>
              </a:spcAft>
              <a:buClrTx/>
              <a:buSzTx/>
              <a:buFontTx/>
              <a:buNone/>
              <a:tabLst>
                <a:tab pos="0" algn="l"/>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Block</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1599"/>
              </a:spcBef>
              <a:spcAft>
                <a:spcPts val="0"/>
              </a:spcAft>
              <a:buClrTx/>
              <a:buSzTx/>
              <a:buFontTx/>
              <a:buNone/>
              <a:tabLst>
                <a:tab pos="0" algn="l"/>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Prennent toute la largeur disponible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1599"/>
              </a:spcBef>
              <a:spcAft>
                <a:spcPts val="0"/>
              </a:spcAft>
              <a:buClrTx/>
              <a:buSzTx/>
              <a:buFontTx/>
              <a:buNone/>
              <a:tabLst>
                <a:tab pos="0" algn="l"/>
              </a:tabLst>
              <a:defRPr/>
            </a:pPr>
            <a:r>
              <a:rPr kumimoji="0" lang="fr-FR" sz="1800" b="0" i="0" u="none" strike="noStrike" kern="1200" cap="none" spc="-1" normalizeH="0" baseline="0" noProof="0">
                <a:ln>
                  <a:noFill/>
                </a:ln>
                <a:solidFill>
                  <a:srgbClr val="FF0000"/>
                </a:solidFill>
                <a:effectLst/>
                <a:uLnTx/>
                <a:uFillTx/>
                <a:latin typeface="Calibri"/>
                <a:ea typeface="Calibri"/>
                <a:cs typeface="DejaVu Sans"/>
              </a:rPr>
              <a:t>Provoque un retour à la ligne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1599"/>
              </a:spcBef>
              <a:spcAft>
                <a:spcPts val="0"/>
              </a:spcAft>
              <a:buClrTx/>
              <a:buSzTx/>
              <a:buFontTx/>
              <a:buNone/>
              <a:tabLst>
                <a:tab pos="0" algn="l"/>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Peuvent contenir des éléments inline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08" name="ZoneTexte 1"/>
          <p:cNvSpPr/>
          <p:nvPr/>
        </p:nvSpPr>
        <p:spPr>
          <a:xfrm>
            <a:off x="6099840" y="1367640"/>
            <a:ext cx="5250960" cy="3250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400" b="1" i="0" u="none" strike="noStrike" kern="1200" cap="none" spc="-1" normalizeH="0" baseline="0" noProof="0">
              <a:ln>
                <a:noFill/>
              </a:ln>
              <a:solidFill>
                <a:srgbClr val="000000"/>
              </a:solidFill>
              <a:effectLst/>
              <a:uLnTx/>
              <a:uFillTx/>
              <a:latin typeface="Calibri"/>
              <a:ea typeface="DejaVu Sans"/>
              <a:cs typeface="DejaVu Sans"/>
            </a:endParaRPr>
          </a:p>
        </p:txBody>
      </p:sp>
      <p:sp>
        <p:nvSpPr>
          <p:cNvPr id="1009" name="ZoneTexte 5"/>
          <p:cNvSpPr/>
          <p:nvPr/>
        </p:nvSpPr>
        <p:spPr>
          <a:xfrm>
            <a:off x="1121040" y="5092200"/>
            <a:ext cx="10116000" cy="369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Calibri"/>
              <a:ea typeface="DejaVu Sans"/>
              <a:cs typeface="DejaVu Sans"/>
            </a:endParaRPr>
          </a:p>
        </p:txBody>
      </p:sp>
      <p:sp>
        <p:nvSpPr>
          <p:cNvPr id="1010" name="ZoneTexte 6"/>
          <p:cNvSpPr/>
          <p:nvPr/>
        </p:nvSpPr>
        <p:spPr>
          <a:xfrm>
            <a:off x="2021040" y="3787920"/>
            <a:ext cx="4967640" cy="234612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1599"/>
              </a:spcBef>
              <a:spcAft>
                <a:spcPts val="0"/>
              </a:spcAft>
              <a:buClrTx/>
              <a:buSzTx/>
              <a:buFontTx/>
              <a:buNone/>
              <a:tabLst>
                <a:tab pos="0" algn="l"/>
              </a:tabLst>
              <a:defRPr/>
            </a:pPr>
            <a:r>
              <a:rPr kumimoji="0" lang="fr-FR" sz="1800" b="0" i="0" u="none" strike="noStrike" kern="1200" cap="none" spc="-1" normalizeH="0" baseline="0" noProof="0" dirty="0" err="1">
                <a:ln>
                  <a:noFill/>
                </a:ln>
                <a:solidFill>
                  <a:srgbClr val="000000"/>
                </a:solidFill>
                <a:effectLst/>
                <a:uLnTx/>
                <a:uFillTx/>
                <a:latin typeface="Calibri"/>
                <a:ea typeface="Calibri"/>
                <a:cs typeface="DejaVu Sans"/>
              </a:rPr>
              <a:t>Inline</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1599"/>
              </a:spcBef>
              <a:spcAft>
                <a:spcPts val="0"/>
              </a:spcAft>
              <a:buClrTx/>
              <a:buSzTx/>
              <a:buFontTx/>
              <a:buNone/>
              <a:tabLst>
                <a:tab pos="0" algn="l"/>
              </a:tabLst>
              <a:defRPr/>
            </a:pP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Ne provoque pas de retour à la ligne</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1599"/>
              </a:spcBef>
              <a:spcAft>
                <a:spcPts val="0"/>
              </a:spcAft>
              <a:buClrTx/>
              <a:buSzTx/>
              <a:buFontTx/>
              <a:buNone/>
              <a:tabLst>
                <a:tab pos="0" algn="l"/>
              </a:tabLst>
              <a:defRPr/>
            </a:pP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Ne peuvent pas contenir des éléments block</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1599"/>
              </a:spcBef>
              <a:spcAft>
                <a:spcPts val="0"/>
              </a:spcAft>
              <a:buClrTx/>
              <a:buSzTx/>
              <a:buFontTx/>
              <a:buNone/>
              <a:tabLst>
                <a:tab pos="0" algn="l"/>
              </a:tabLst>
              <a:defRPr/>
            </a:pP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Peuvent contenir des éléments </a:t>
            </a:r>
            <a:r>
              <a:rPr kumimoji="0" lang="fr-FR" sz="1800" b="0" i="0" u="none" strike="noStrike" kern="1200" cap="none" spc="-1" normalizeH="0" baseline="0" noProof="0" dirty="0" err="1">
                <a:ln>
                  <a:noFill/>
                </a:ln>
                <a:solidFill>
                  <a:srgbClr val="000000"/>
                </a:solidFill>
                <a:effectLst/>
                <a:uLnTx/>
                <a:uFillTx/>
                <a:latin typeface="Calibri"/>
                <a:ea typeface="Calibri"/>
                <a:cs typeface="DejaVu Sans"/>
              </a:rPr>
              <a:t>inline</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p:txBody>
      </p:sp>
      <p:pic>
        <p:nvPicPr>
          <p:cNvPr id="1011" name="Picture 2" descr="Block-Level and Inline Elements: The difference between &amp;lt;div&amp;gt; and &amp;lt;span&amp;gt; |  by Emmanuel Ndubuisi | codeburst"/>
          <p:cNvPicPr/>
          <p:nvPr/>
        </p:nvPicPr>
        <p:blipFill>
          <a:blip r:embed="rId3"/>
          <a:stretch/>
        </p:blipFill>
        <p:spPr>
          <a:xfrm>
            <a:off x="7128720" y="1263960"/>
            <a:ext cx="4550400" cy="4579920"/>
          </a:xfrm>
          <a:prstGeom prst="rect">
            <a:avLst/>
          </a:prstGeom>
          <a:ln w="0">
            <a:noFill/>
          </a:ln>
        </p:spPr>
      </p:pic>
      <p:sp>
        <p:nvSpPr>
          <p:cNvPr id="1012" name="ZoneTexte 10"/>
          <p:cNvSpPr/>
          <p:nvPr/>
        </p:nvSpPr>
        <p:spPr>
          <a:xfrm>
            <a:off x="514080" y="1713240"/>
            <a:ext cx="1333440" cy="1737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Exemples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&lt;div&gt;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&lt;P&gt;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&lt;H1,2,3…&gt;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13" name="ZoneTexte 17"/>
          <p:cNvSpPr/>
          <p:nvPr/>
        </p:nvSpPr>
        <p:spPr>
          <a:xfrm>
            <a:off x="514080" y="4079880"/>
            <a:ext cx="1392120" cy="20113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Exemples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&lt;img&gt;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&lt;a&gt;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&lt;span&gt;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&lt;button&gt;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&lt;input&gt;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14" name="Connecteur droit 12"/>
          <p:cNvCxnSpPr/>
          <p:nvPr/>
        </p:nvCxnSpPr>
        <p:spPr>
          <a:xfrm>
            <a:off x="240840" y="6459480"/>
            <a:ext cx="360" cy="398880"/>
          </a:xfrm>
          <a:prstGeom prst="straightConnector1">
            <a:avLst/>
          </a:prstGeom>
          <a:ln w="139700">
            <a:solidFill>
              <a:srgbClr val="ED7D31"/>
            </a:solidFill>
          </a:ln>
        </p:spPr>
      </p:cxnSp>
      <p:grpSp>
        <p:nvGrpSpPr>
          <p:cNvPr id="1015" name="Groupe 12"/>
          <p:cNvGrpSpPr/>
          <p:nvPr/>
        </p:nvGrpSpPr>
        <p:grpSpPr>
          <a:xfrm>
            <a:off x="9233640" y="-30600"/>
            <a:ext cx="2958120" cy="564840"/>
            <a:chOff x="9233640" y="-30600"/>
            <a:chExt cx="2958120" cy="564840"/>
          </a:xfrm>
        </p:grpSpPr>
        <p:sp>
          <p:nvSpPr>
            <p:cNvPr id="101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017"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018" name="Graphique 218"/>
          <p:cNvPicPr/>
          <p:nvPr/>
        </p:nvPicPr>
        <p:blipFill>
          <a:blip r:embed="rId2"/>
          <a:stretch/>
        </p:blipFill>
        <p:spPr>
          <a:xfrm>
            <a:off x="240840" y="193320"/>
            <a:ext cx="1424520" cy="311400"/>
          </a:xfrm>
          <a:prstGeom prst="rect">
            <a:avLst/>
          </a:prstGeom>
          <a:ln w="0">
            <a:noFill/>
          </a:ln>
        </p:spPr>
      </p:pic>
      <p:sp>
        <p:nvSpPr>
          <p:cNvPr id="1019"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020" name="Connecteur droit 12"/>
          <p:cNvCxnSpPr/>
          <p:nvPr/>
        </p:nvCxnSpPr>
        <p:spPr>
          <a:xfrm>
            <a:off x="10526040" y="70920"/>
            <a:ext cx="1416600" cy="360"/>
          </a:xfrm>
          <a:prstGeom prst="straightConnector1">
            <a:avLst/>
          </a:prstGeom>
          <a:ln w="57150">
            <a:solidFill>
              <a:srgbClr val="ED7D31"/>
            </a:solidFill>
          </a:ln>
        </p:spPr>
      </p:cxnSp>
      <p:sp>
        <p:nvSpPr>
          <p:cNvPr id="1021" name="PlaceHolder 1"/>
          <p:cNvSpPr>
            <a:spLocks noGrp="1"/>
          </p:cNvSpPr>
          <p:nvPr>
            <p:ph type="sldNum" idx="74"/>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72</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1022"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23"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 display</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24" name="ZoneTexte 2"/>
          <p:cNvSpPr/>
          <p:nvPr/>
        </p:nvSpPr>
        <p:spPr>
          <a:xfrm>
            <a:off x="949320" y="1769040"/>
            <a:ext cx="10408680" cy="494496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E45649"/>
                </a:solidFill>
                <a:effectLst/>
                <a:uLnTx/>
                <a:uFillTx/>
                <a:latin typeface="Consolas"/>
                <a:ea typeface="DejaVu Sans"/>
                <a:cs typeface="DejaVu Sans"/>
              </a:rPr>
              <a:t>div</a:t>
            </a: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  display: </a:t>
            </a:r>
            <a:r>
              <a:rPr kumimoji="0" lang="fr-FR" sz="1800" b="0" i="0" u="none" strike="noStrike" kern="1200" cap="none" spc="-1" normalizeH="0" baseline="0" noProof="0" dirty="0" err="1">
                <a:ln>
                  <a:noFill/>
                </a:ln>
                <a:solidFill>
                  <a:srgbClr val="383A42"/>
                </a:solidFill>
                <a:effectLst/>
                <a:uLnTx/>
                <a:uFillTx/>
                <a:latin typeface="Consolas"/>
                <a:ea typeface="DejaVu Sans"/>
                <a:cs typeface="DejaVu Sans"/>
              </a:rPr>
              <a:t>inline</a:t>
            </a: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  display: block;</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dirty="0" err="1">
                <a:ln>
                  <a:noFill/>
                </a:ln>
                <a:solidFill>
                  <a:srgbClr val="383A42"/>
                </a:solidFill>
                <a:effectLst/>
                <a:uLnTx/>
                <a:uFillTx/>
                <a:latin typeface="Consolas"/>
                <a:ea typeface="DejaVu Sans"/>
                <a:cs typeface="DejaVu Sans"/>
              </a:rPr>
              <a:t>display:inline-block</a:t>
            </a: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  display: none; </a:t>
            </a:r>
            <a:br>
              <a:rPr kumimoji="0" sz="1800" b="0" i="0" u="none" strike="noStrike" kern="1200" cap="none" spc="0" normalizeH="0" baseline="0" noProof="0" dirty="0">
                <a:ln>
                  <a:noFill/>
                </a:ln>
                <a:solidFill>
                  <a:srgbClr val="000000"/>
                </a:solidFill>
                <a:effectLst/>
                <a:uLnTx/>
                <a:uFillTx/>
                <a:latin typeface="Arial"/>
                <a:ea typeface="DejaVu Sans"/>
                <a:cs typeface="DejaVu Sans"/>
              </a:rPr>
            </a:b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dirty="0" err="1">
                <a:ln>
                  <a:noFill/>
                </a:ln>
                <a:solidFill>
                  <a:srgbClr val="383A42"/>
                </a:solidFill>
                <a:effectLst/>
                <a:uLnTx/>
                <a:uFillTx/>
                <a:latin typeface="Consolas"/>
                <a:ea typeface="DejaVu Sans"/>
                <a:cs typeface="DejaVu Sans"/>
              </a:rPr>
              <a:t>visibility</a:t>
            </a: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dirty="0" err="1">
                <a:ln>
                  <a:noFill/>
                </a:ln>
                <a:solidFill>
                  <a:srgbClr val="383A42"/>
                </a:solidFill>
                <a:effectLst/>
                <a:uLnTx/>
                <a:uFillTx/>
                <a:latin typeface="Consolas"/>
                <a:ea typeface="DejaVu Sans"/>
                <a:cs typeface="DejaVu Sans"/>
              </a:rPr>
              <a:t>hidden</a:t>
            </a: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285840" marR="0" lvl="0" indent="-285840" algn="l" defTabSz="914400" rtl="0" eaLnBrk="1" fontAlgn="auto" latinLnBrk="0" hangingPunct="1">
              <a:lnSpc>
                <a:spcPct val="100000"/>
              </a:lnSpc>
              <a:spcBef>
                <a:spcPts val="0"/>
              </a:spcBef>
              <a:spcAft>
                <a:spcPts val="0"/>
              </a:spcAft>
              <a:buClr>
                <a:srgbClr val="FF0000"/>
              </a:buClr>
              <a:buSzTx/>
              <a:buFont typeface="Arial"/>
              <a:buChar char="•"/>
              <a:tabLst/>
              <a:defRPr/>
            </a:pPr>
            <a:r>
              <a:rPr kumimoji="0" lang="fr-FR" sz="1800" b="1" i="0" u="none" strike="noStrike" kern="1200" cap="none" spc="-1" normalizeH="0" baseline="0" noProof="0" dirty="0">
                <a:ln>
                  <a:noFill/>
                </a:ln>
                <a:solidFill>
                  <a:srgbClr val="FF0000"/>
                </a:solidFill>
                <a:effectLst/>
                <a:uLnTx/>
                <a:uFillTx/>
                <a:latin typeface="Calibri"/>
                <a:ea typeface="DejaVu Sans"/>
                <a:cs typeface="DejaVu Sans"/>
              </a:rPr>
              <a:t>NB :</a:t>
            </a:r>
            <a:r>
              <a:rPr kumimoji="0" lang="fr-FR" sz="1800" b="0" i="0" u="none" strike="noStrike" kern="1200" cap="none" spc="-1" normalizeH="0" baseline="0" noProof="0" dirty="0">
                <a:ln>
                  <a:noFill/>
                </a:ln>
                <a:solidFill>
                  <a:srgbClr val="404040"/>
                </a:solidFill>
                <a:effectLst/>
                <a:uLnTx/>
                <a:uFillTx/>
                <a:latin typeface="Calibri"/>
                <a:ea typeface="DejaVu Sans"/>
                <a:cs typeface="DejaVu Sans"/>
              </a:rPr>
              <a:t> Masquer un élément peut être fait en définissant la propriété display sur none. L'élément sera masqué et la page s'affichera comme si l'élément n'existait pas.</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285840" marR="0" lvl="0" indent="-28584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Par contre avec </a:t>
            </a:r>
            <a:r>
              <a:rPr kumimoji="0" lang="fr-FR" sz="1800" b="0" i="0" u="none" strike="noStrike" kern="1200" cap="none" spc="-1" normalizeH="0" baseline="0" noProof="0" dirty="0" err="1">
                <a:ln>
                  <a:noFill/>
                </a:ln>
                <a:solidFill>
                  <a:srgbClr val="000000"/>
                </a:solidFill>
                <a:effectLst/>
                <a:uLnTx/>
                <a:uFillTx/>
                <a:latin typeface="Calibri"/>
                <a:ea typeface="Calibri"/>
                <a:cs typeface="DejaVu Sans"/>
              </a:rPr>
              <a:t>visibility</a:t>
            </a: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 :</a:t>
            </a:r>
            <a:r>
              <a:rPr kumimoji="0" lang="fr-FR" sz="1800" b="0" i="0" u="none" strike="noStrike" kern="1200" cap="none" spc="-1" normalizeH="0" baseline="0" noProof="0" dirty="0" err="1">
                <a:ln>
                  <a:noFill/>
                </a:ln>
                <a:solidFill>
                  <a:srgbClr val="000000"/>
                </a:solidFill>
                <a:effectLst/>
                <a:uLnTx/>
                <a:uFillTx/>
                <a:latin typeface="Calibri"/>
                <a:ea typeface="Calibri"/>
                <a:cs typeface="DejaVu Sans"/>
              </a:rPr>
              <a:t>hidden</a:t>
            </a: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 l'élément occupera toujours le même espace qu'auparavant. L'élément sera masqué, mais affectera toujours la mise en page.</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a:solidFill>
                  <a:srgbClr val="000000"/>
                </a:solidFill>
                <a:latin typeface="Calibri"/>
              </a:rPr>
              <a:t>Exercice display</a:t>
            </a:r>
            <a:endParaRPr lang="fr-FR" sz="1900" b="0" strike="noStrike" spc="-1">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r>
              <a:rPr lang="fr-FR" sz="1600" b="0" strike="noStrike" spc="-1">
                <a:solidFill>
                  <a:srgbClr val="000000"/>
                </a:solidFill>
                <a:latin typeface="Calibri" panose="020F0502020204030204" pitchFamily="34" charset="0"/>
                <a:cs typeface="Calibri" panose="020F0502020204030204" pitchFamily="34" charset="0"/>
              </a:rPr>
              <a:t>Dans votre fichier CSS :</a:t>
            </a:r>
          </a:p>
          <a:p>
            <a:endParaRPr lang="fr-FR" sz="1600" b="0" strike="noStrike" spc="-1">
              <a:solidFill>
                <a:srgbClr val="000000"/>
              </a:solidFill>
              <a:latin typeface="Calibri" panose="020F0502020204030204" pitchFamily="34" charset="0"/>
              <a:cs typeface="Calibri" panose="020F0502020204030204" pitchFamily="34" charset="0"/>
            </a:endParaRPr>
          </a:p>
          <a:p>
            <a:pPr marL="800100" lvl="1" indent="-342900">
              <a:buFont typeface="+mj-lt"/>
              <a:buAutoNum type="arabicPeriod"/>
            </a:pPr>
            <a:r>
              <a:rPr lang="fr-FR" sz="1600" spc="-1">
                <a:solidFill>
                  <a:srgbClr val="000000"/>
                </a:solidFill>
                <a:latin typeface="Calibri" panose="020F0502020204030204" pitchFamily="34" charset="0"/>
                <a:cs typeface="Calibri" panose="020F0502020204030204" pitchFamily="34" charset="0"/>
              </a:rPr>
              <a:t>Transformez vos images en élément de type block ;</a:t>
            </a:r>
            <a:endParaRPr lang="fr-FR" sz="1600" b="0" strike="noStrike" spc="-1">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endParaRPr lang="fr-FR" sz="1600" strike="noStrike" spc="-1">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2983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5" name="Connecteur droit 12"/>
          <p:cNvCxnSpPr/>
          <p:nvPr/>
        </p:nvCxnSpPr>
        <p:spPr>
          <a:xfrm>
            <a:off x="240840" y="6459480"/>
            <a:ext cx="360" cy="398880"/>
          </a:xfrm>
          <a:prstGeom prst="straightConnector1">
            <a:avLst/>
          </a:prstGeom>
          <a:ln w="139700">
            <a:solidFill>
              <a:srgbClr val="ED7D31"/>
            </a:solidFill>
          </a:ln>
        </p:spPr>
      </p:cxnSp>
      <p:grpSp>
        <p:nvGrpSpPr>
          <p:cNvPr id="1026" name="Groupe 12"/>
          <p:cNvGrpSpPr/>
          <p:nvPr/>
        </p:nvGrpSpPr>
        <p:grpSpPr>
          <a:xfrm>
            <a:off x="9233640" y="-30600"/>
            <a:ext cx="2958120" cy="564840"/>
            <a:chOff x="9233640" y="-30600"/>
            <a:chExt cx="2958120" cy="564840"/>
          </a:xfrm>
        </p:grpSpPr>
        <p:sp>
          <p:nvSpPr>
            <p:cNvPr id="1027"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028"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029" name="Graphique 218"/>
          <p:cNvPicPr/>
          <p:nvPr/>
        </p:nvPicPr>
        <p:blipFill>
          <a:blip r:embed="rId2"/>
          <a:stretch/>
        </p:blipFill>
        <p:spPr>
          <a:xfrm>
            <a:off x="240840" y="193320"/>
            <a:ext cx="1424520" cy="311400"/>
          </a:xfrm>
          <a:prstGeom prst="rect">
            <a:avLst/>
          </a:prstGeom>
          <a:ln w="0">
            <a:noFill/>
          </a:ln>
        </p:spPr>
      </p:pic>
      <p:sp>
        <p:nvSpPr>
          <p:cNvPr id="1030"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031" name="Connecteur droit 12"/>
          <p:cNvCxnSpPr/>
          <p:nvPr/>
        </p:nvCxnSpPr>
        <p:spPr>
          <a:xfrm>
            <a:off x="10526040" y="70920"/>
            <a:ext cx="1416600" cy="360"/>
          </a:xfrm>
          <a:prstGeom prst="straightConnector1">
            <a:avLst/>
          </a:prstGeom>
          <a:ln w="57150">
            <a:solidFill>
              <a:srgbClr val="ED7D31"/>
            </a:solidFill>
          </a:ln>
        </p:spPr>
      </p:cxnSp>
      <p:sp>
        <p:nvSpPr>
          <p:cNvPr id="1032" name="PlaceHolder 1"/>
          <p:cNvSpPr>
            <a:spLocks noGrp="1"/>
          </p:cNvSpPr>
          <p:nvPr>
            <p:ph type="sldNum" idx="75"/>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73</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1033"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34"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 positionnement</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35" name="ZoneTexte 2"/>
          <p:cNvSpPr/>
          <p:nvPr/>
        </p:nvSpPr>
        <p:spPr>
          <a:xfrm>
            <a:off x="949320" y="1769040"/>
            <a:ext cx="10408680" cy="43963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div</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position: static; /* valeur par défaut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position: relative;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position: fixed;</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position: absolute;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position: sticky;</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bottom: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0</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 ou top: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right: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0</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 ou left: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pic>
        <p:nvPicPr>
          <p:cNvPr id="1036" name="Image 6"/>
          <p:cNvPicPr/>
          <p:nvPr/>
        </p:nvPicPr>
        <p:blipFill>
          <a:blip r:embed="rId3"/>
          <a:stretch/>
        </p:blipFill>
        <p:spPr>
          <a:xfrm>
            <a:off x="6091920" y="3469320"/>
            <a:ext cx="4384080" cy="2673720"/>
          </a:xfrm>
          <a:prstGeom prst="rect">
            <a:avLst/>
          </a:prstGeom>
          <a:ln w="0">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a:solidFill>
                  <a:srgbClr val="000000"/>
                </a:solidFill>
                <a:latin typeface="Calibri"/>
              </a:rPr>
              <a:t>Exercice position</a:t>
            </a:r>
            <a:endParaRPr lang="fr-FR" sz="1900" b="0" strike="noStrike" spc="-1">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r>
              <a:rPr lang="fr-FR" sz="1600" b="0" strike="noStrike" spc="-1">
                <a:solidFill>
                  <a:srgbClr val="000000"/>
                </a:solidFill>
                <a:latin typeface="Calibri" panose="020F0502020204030204" pitchFamily="34" charset="0"/>
                <a:cs typeface="Calibri" panose="020F0502020204030204" pitchFamily="34" charset="0"/>
              </a:rPr>
              <a:t>Dans votre fichier CSS :</a:t>
            </a:r>
          </a:p>
          <a:p>
            <a:endParaRPr lang="fr-FR" sz="1600" b="0" strike="noStrike" spc="-1">
              <a:solidFill>
                <a:srgbClr val="000000"/>
              </a:solidFill>
              <a:latin typeface="Calibri" panose="020F0502020204030204" pitchFamily="34" charset="0"/>
              <a:cs typeface="Calibri" panose="020F0502020204030204" pitchFamily="34" charset="0"/>
            </a:endParaRPr>
          </a:p>
          <a:p>
            <a:pPr marL="800100" lvl="1" indent="-342900">
              <a:buFont typeface="+mj-lt"/>
              <a:buAutoNum type="arabicPeriod"/>
            </a:pPr>
            <a:r>
              <a:rPr lang="fr-FR" sz="1600" spc="-1">
                <a:solidFill>
                  <a:srgbClr val="000000"/>
                </a:solidFill>
                <a:latin typeface="Calibri" panose="020F0502020204030204" pitchFamily="34" charset="0"/>
                <a:cs typeface="Calibri" panose="020F0502020204030204" pitchFamily="34" charset="0"/>
              </a:rPr>
              <a:t>Mettez en position relative le bouton </a:t>
            </a:r>
            <a:r>
              <a:rPr lang="fr-FR" sz="1600" b="1" spc="-1">
                <a:solidFill>
                  <a:srgbClr val="000000"/>
                </a:solidFill>
                <a:latin typeface="Calibri" panose="020F0502020204030204" pitchFamily="34" charset="0"/>
                <a:cs typeface="Calibri" panose="020F0502020204030204" pitchFamily="34" charset="0"/>
              </a:rPr>
              <a:t>« Envoyer » </a:t>
            </a:r>
            <a:r>
              <a:rPr lang="fr-FR" sz="1600" spc="-1">
                <a:solidFill>
                  <a:srgbClr val="000000"/>
                </a:solidFill>
                <a:latin typeface="Calibri" panose="020F0502020204030204" pitchFamily="34" charset="0"/>
                <a:cs typeface="Calibri" panose="020F0502020204030204" pitchFamily="34" charset="0"/>
              </a:rPr>
              <a:t>;</a:t>
            </a:r>
          </a:p>
          <a:p>
            <a:pPr marL="800100" lvl="1" indent="-342900">
              <a:buFont typeface="+mj-lt"/>
              <a:buAutoNum type="arabicPeriod"/>
            </a:pPr>
            <a:r>
              <a:rPr lang="fr-FR" sz="1600" spc="-1">
                <a:solidFill>
                  <a:srgbClr val="000000"/>
                </a:solidFill>
                <a:latin typeface="Calibri" panose="020F0502020204030204" pitchFamily="34" charset="0"/>
                <a:cs typeface="Calibri" panose="020F0502020204030204" pitchFamily="34" charset="0"/>
              </a:rPr>
              <a:t>Positionnez le bouton au centre ;</a:t>
            </a:r>
          </a:p>
          <a:p>
            <a:pPr marL="800100" lvl="1" indent="-342900">
              <a:buFont typeface="+mj-lt"/>
              <a:buAutoNum type="arabicPeriod"/>
            </a:pPr>
            <a:r>
              <a:rPr lang="fr-FR" sz="1600" spc="-1">
                <a:solidFill>
                  <a:srgbClr val="000000"/>
                </a:solidFill>
                <a:latin typeface="Calibri" panose="020F0502020204030204" pitchFamily="34" charset="0"/>
                <a:cs typeface="Calibri" panose="020F0502020204030204" pitchFamily="34" charset="0"/>
              </a:rPr>
              <a:t>Ajoutez la ligne suivante toujours pour le bouton </a:t>
            </a:r>
            <a:r>
              <a:rPr lang="fr-FR" sz="1600" b="1" spc="-1">
                <a:solidFill>
                  <a:srgbClr val="000000"/>
                </a:solidFill>
                <a:latin typeface="Calibri" panose="020F0502020204030204" pitchFamily="34" charset="0"/>
                <a:cs typeface="Calibri" panose="020F0502020204030204" pitchFamily="34" charset="0"/>
              </a:rPr>
              <a:t>« Envoyer » </a:t>
            </a:r>
            <a:r>
              <a:rPr lang="fr-FR" sz="1600" spc="-1">
                <a:solidFill>
                  <a:srgbClr val="000000"/>
                </a:solidFill>
                <a:latin typeface="Calibri" panose="020F0502020204030204" pitchFamily="34" charset="0"/>
                <a:cs typeface="Calibri" panose="020F0502020204030204" pitchFamily="34" charset="0"/>
              </a:rPr>
              <a:t>: </a:t>
            </a:r>
            <a:r>
              <a:rPr lang="fr-FR" sz="1400" b="0" err="1">
                <a:solidFill>
                  <a:srgbClr val="9CDCFE"/>
                </a:solidFill>
                <a:effectLst/>
                <a:highlight>
                  <a:srgbClr val="000000"/>
                </a:highlight>
                <a:latin typeface="Consolas" panose="020B0609020204030204" pitchFamily="49" charset="0"/>
              </a:rPr>
              <a:t>transform</a:t>
            </a:r>
            <a:r>
              <a:rPr lang="fr-FR" sz="1400" b="0">
                <a:solidFill>
                  <a:srgbClr val="D4D4D4"/>
                </a:solidFill>
                <a:effectLst/>
                <a:highlight>
                  <a:srgbClr val="000000"/>
                </a:highlight>
                <a:latin typeface="Consolas" panose="020B0609020204030204" pitchFamily="49" charset="0"/>
              </a:rPr>
              <a:t>: </a:t>
            </a:r>
            <a:r>
              <a:rPr lang="fr-FR" sz="1400" b="0" err="1">
                <a:solidFill>
                  <a:srgbClr val="DCDCAA"/>
                </a:solidFill>
                <a:effectLst/>
                <a:highlight>
                  <a:srgbClr val="000000"/>
                </a:highlight>
                <a:latin typeface="Consolas" panose="020B0609020204030204" pitchFamily="49" charset="0"/>
              </a:rPr>
              <a:t>translateX</a:t>
            </a:r>
            <a:r>
              <a:rPr lang="fr-FR" sz="1400" b="0">
                <a:solidFill>
                  <a:srgbClr val="D4D4D4"/>
                </a:solidFill>
                <a:effectLst/>
                <a:highlight>
                  <a:srgbClr val="000000"/>
                </a:highlight>
                <a:latin typeface="Consolas" panose="020B0609020204030204" pitchFamily="49" charset="0"/>
              </a:rPr>
              <a:t>(</a:t>
            </a:r>
            <a:r>
              <a:rPr lang="fr-FR" sz="1400" b="0">
                <a:solidFill>
                  <a:srgbClr val="B5CEA8"/>
                </a:solidFill>
                <a:effectLst/>
                <a:highlight>
                  <a:srgbClr val="000000"/>
                </a:highlight>
                <a:latin typeface="Consolas" panose="020B0609020204030204" pitchFamily="49" charset="0"/>
              </a:rPr>
              <a:t>-50%</a:t>
            </a:r>
            <a:r>
              <a:rPr lang="fr-FR" sz="1400" b="0">
                <a:solidFill>
                  <a:srgbClr val="D4D4D4"/>
                </a:solidFill>
                <a:effectLst/>
                <a:highlight>
                  <a:srgbClr val="000000"/>
                </a:highlight>
                <a:latin typeface="Consolas" panose="020B0609020204030204" pitchFamily="49" charset="0"/>
              </a:rPr>
              <a:t>);</a:t>
            </a:r>
          </a:p>
          <a:p>
            <a:pPr marL="800100" lvl="1" indent="-342900">
              <a:buFont typeface="+mj-lt"/>
              <a:buAutoNum type="arabicPeriod"/>
            </a:pPr>
            <a:r>
              <a:rPr lang="fr-FR" sz="1600" strike="noStrike" spc="-1">
                <a:latin typeface="Calibri" panose="020F0502020204030204" pitchFamily="34" charset="0"/>
                <a:cs typeface="Calibri" panose="020F0502020204030204" pitchFamily="34" charset="0"/>
              </a:rPr>
              <a:t>Essayez de comprendre ce qu’il se passe.</a:t>
            </a:r>
            <a:endParaRPr lang="fr-FR" sz="1600" b="0" strike="noStrike" spc="-1">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endParaRPr lang="fr-FR" sz="1600" strike="noStrike" spc="-1">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3677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9" name="Connecteur droit 12"/>
          <p:cNvCxnSpPr/>
          <p:nvPr/>
        </p:nvCxnSpPr>
        <p:spPr>
          <a:xfrm>
            <a:off x="240840" y="6459480"/>
            <a:ext cx="360" cy="398880"/>
          </a:xfrm>
          <a:prstGeom prst="straightConnector1">
            <a:avLst/>
          </a:prstGeom>
          <a:ln w="139700">
            <a:solidFill>
              <a:srgbClr val="ED7D31"/>
            </a:solidFill>
          </a:ln>
        </p:spPr>
      </p:cxnSp>
      <p:grpSp>
        <p:nvGrpSpPr>
          <p:cNvPr id="1050" name="Groupe 12"/>
          <p:cNvGrpSpPr/>
          <p:nvPr/>
        </p:nvGrpSpPr>
        <p:grpSpPr>
          <a:xfrm>
            <a:off x="9233640" y="-30600"/>
            <a:ext cx="2958120" cy="564840"/>
            <a:chOff x="9233640" y="-30600"/>
            <a:chExt cx="2958120" cy="564840"/>
          </a:xfrm>
        </p:grpSpPr>
        <p:sp>
          <p:nvSpPr>
            <p:cNvPr id="1051"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052"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053" name="Graphique 218"/>
          <p:cNvPicPr/>
          <p:nvPr/>
        </p:nvPicPr>
        <p:blipFill>
          <a:blip r:embed="rId2"/>
          <a:stretch/>
        </p:blipFill>
        <p:spPr>
          <a:xfrm>
            <a:off x="240840" y="193320"/>
            <a:ext cx="1424520" cy="311400"/>
          </a:xfrm>
          <a:prstGeom prst="rect">
            <a:avLst/>
          </a:prstGeom>
          <a:ln w="0">
            <a:noFill/>
          </a:ln>
        </p:spPr>
      </p:pic>
      <p:sp>
        <p:nvSpPr>
          <p:cNvPr id="1054"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055" name="Connecteur droit 12"/>
          <p:cNvCxnSpPr/>
          <p:nvPr/>
        </p:nvCxnSpPr>
        <p:spPr>
          <a:xfrm>
            <a:off x="10526040" y="70920"/>
            <a:ext cx="1416600" cy="360"/>
          </a:xfrm>
          <a:prstGeom prst="straightConnector1">
            <a:avLst/>
          </a:prstGeom>
          <a:ln w="57150">
            <a:solidFill>
              <a:srgbClr val="ED7D31"/>
            </a:solidFill>
          </a:ln>
        </p:spPr>
      </p:cxnSp>
      <p:sp>
        <p:nvSpPr>
          <p:cNvPr id="1056" name="PlaceHolder 1"/>
          <p:cNvSpPr>
            <a:spLocks noGrp="1"/>
          </p:cNvSpPr>
          <p:nvPr>
            <p:ph type="sldNum" idx="77"/>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75</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1057"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58"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Affichage flottant</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59" name="ZoneTexte 2"/>
          <p:cNvSpPr/>
          <p:nvPr/>
        </p:nvSpPr>
        <p:spPr>
          <a:xfrm>
            <a:off x="949320" y="1378440"/>
            <a:ext cx="10408680" cy="71449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404040"/>
                </a:solidFill>
                <a:effectLst/>
                <a:uLnTx/>
                <a:uFillTx/>
                <a:latin typeface="Calibri"/>
                <a:ea typeface="DejaVu Sans"/>
                <a:cs typeface="DejaVu Sans"/>
              </a:rPr>
              <a:t>La propriété CSS float spécifie comment un élément doit flotter.</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div</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float: right;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float: left;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float: none;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1" i="0" u="none" strike="noStrike" kern="1200" cap="none" spc="-1" normalizeH="0" baseline="0" noProof="0">
                <a:ln>
                  <a:noFill/>
                </a:ln>
                <a:solidFill>
                  <a:srgbClr val="0070C0"/>
                </a:solidFill>
                <a:effectLst/>
                <a:uLnTx/>
                <a:uFillTx/>
                <a:latin typeface="Calibri"/>
                <a:ea typeface="DejaVu Sans"/>
                <a:cs typeface="DejaVu Sans"/>
              </a:rPr>
              <a:t>Arrêter l’affichage flottant : </a:t>
            </a:r>
            <a:r>
              <a:rPr kumimoji="0" lang="fr-FR" sz="1800" b="0" i="0" u="none" strike="noStrike" kern="1200" cap="none" spc="-1" normalizeH="0" baseline="0" noProof="0">
                <a:ln>
                  <a:noFill/>
                </a:ln>
                <a:solidFill>
                  <a:srgbClr val="E45649"/>
                </a:solidFill>
                <a:effectLst/>
                <a:uLnTx/>
                <a:uFillTx/>
                <a:latin typeface="Calibri"/>
                <a:ea typeface="DejaVu Sans"/>
                <a:cs typeface="DejaVu Sans"/>
              </a:rPr>
              <a:t>div</a:t>
            </a:r>
            <a:r>
              <a:rPr kumimoji="0" lang="fr-FR" sz="1800" b="0" i="0" u="none" strike="noStrike" kern="1200" cap="none" spc="-1" normalizeH="0" baseline="0" noProof="0">
                <a:ln>
                  <a:noFill/>
                </a:ln>
                <a:solidFill>
                  <a:srgbClr val="383A42"/>
                </a:solidFill>
                <a:effectLst/>
                <a:uLnTx/>
                <a:uFillTx/>
                <a:latin typeface="Calibri"/>
                <a:ea typeface="DejaVu Sans"/>
                <a:cs typeface="DejaVu Sans"/>
              </a:rPr>
              <a:t> { clear: both;}</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60" name="Rectangle 5"/>
          <p:cNvSpPr/>
          <p:nvPr/>
        </p:nvSpPr>
        <p:spPr>
          <a:xfrm>
            <a:off x="6023880" y="3579480"/>
            <a:ext cx="4736880" cy="115308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FFFFFF"/>
              </a:solidFill>
              <a:effectLst/>
              <a:uLnTx/>
              <a:uFillTx/>
              <a:latin typeface="Calibri"/>
              <a:ea typeface="DejaVu Sans"/>
              <a:cs typeface="DejaVu Sans"/>
            </a:endParaRPr>
          </a:p>
        </p:txBody>
      </p:sp>
      <p:sp>
        <p:nvSpPr>
          <p:cNvPr id="1061" name="Rectangle 8"/>
          <p:cNvSpPr/>
          <p:nvPr/>
        </p:nvSpPr>
        <p:spPr>
          <a:xfrm>
            <a:off x="6023880" y="3784680"/>
            <a:ext cx="1276920" cy="56628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Calibri"/>
                <a:ea typeface="DejaVu Sans"/>
                <a:cs typeface="DejaVu Sans"/>
              </a:rPr>
              <a:t>Float : left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62" name="Rectangle 10"/>
          <p:cNvSpPr/>
          <p:nvPr/>
        </p:nvSpPr>
        <p:spPr>
          <a:xfrm>
            <a:off x="9484200" y="3788640"/>
            <a:ext cx="1276920" cy="56628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Calibri"/>
                <a:ea typeface="DejaVu Sans"/>
                <a:cs typeface="DejaVu Sans"/>
              </a:rPr>
              <a:t>Float : right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8" name="Connecteur droit 12"/>
          <p:cNvCxnSpPr/>
          <p:nvPr/>
        </p:nvCxnSpPr>
        <p:spPr>
          <a:xfrm>
            <a:off x="240840" y="6459480"/>
            <a:ext cx="360" cy="398880"/>
          </a:xfrm>
          <a:prstGeom prst="straightConnector1">
            <a:avLst/>
          </a:prstGeom>
          <a:ln w="139700">
            <a:solidFill>
              <a:srgbClr val="ED7D31"/>
            </a:solidFill>
          </a:ln>
        </p:spPr>
      </p:cxnSp>
      <p:grpSp>
        <p:nvGrpSpPr>
          <p:cNvPr id="739" name="Groupe 12"/>
          <p:cNvGrpSpPr/>
          <p:nvPr/>
        </p:nvGrpSpPr>
        <p:grpSpPr>
          <a:xfrm>
            <a:off x="9233640" y="-30600"/>
            <a:ext cx="2958120" cy="564840"/>
            <a:chOff x="9233640" y="-30600"/>
            <a:chExt cx="2958120" cy="564840"/>
          </a:xfrm>
        </p:grpSpPr>
        <p:sp>
          <p:nvSpPr>
            <p:cNvPr id="740"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741"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742" name="Graphique 218"/>
          <p:cNvPicPr/>
          <p:nvPr/>
        </p:nvPicPr>
        <p:blipFill>
          <a:blip r:embed="rId2"/>
          <a:stretch/>
        </p:blipFill>
        <p:spPr>
          <a:xfrm>
            <a:off x="240840" y="193320"/>
            <a:ext cx="1424520" cy="311400"/>
          </a:xfrm>
          <a:prstGeom prst="rect">
            <a:avLst/>
          </a:prstGeom>
          <a:ln w="0">
            <a:noFill/>
          </a:ln>
        </p:spPr>
      </p:pic>
      <p:sp>
        <p:nvSpPr>
          <p:cNvPr id="743"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744" name="Connecteur droit 12"/>
          <p:cNvCxnSpPr/>
          <p:nvPr/>
        </p:nvCxnSpPr>
        <p:spPr>
          <a:xfrm>
            <a:off x="10526040" y="70920"/>
            <a:ext cx="1416600" cy="360"/>
          </a:xfrm>
          <a:prstGeom prst="straightConnector1">
            <a:avLst/>
          </a:prstGeom>
          <a:ln w="57150">
            <a:solidFill>
              <a:srgbClr val="ED7D31"/>
            </a:solidFill>
          </a:ln>
        </p:spPr>
      </p:cxnSp>
      <p:sp>
        <p:nvSpPr>
          <p:cNvPr id="745" name="PlaceHolder 1"/>
          <p:cNvSpPr>
            <a:spLocks noGrp="1"/>
          </p:cNvSpPr>
          <p:nvPr>
            <p:ph type="sldNum" idx="5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50</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746"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47"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Où écrire le CSS ?</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48" name="ZoneTexte 2"/>
          <p:cNvSpPr/>
          <p:nvPr/>
        </p:nvSpPr>
        <p:spPr>
          <a:xfrm>
            <a:off x="4279261" y="1430640"/>
            <a:ext cx="3301116" cy="2978379"/>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wrap="square"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CA" sz="1400" b="1" i="0" u="none" strike="noStrike" kern="1200" cap="none" spc="-1" normalizeH="0" baseline="0" noProof="0">
                <a:ln>
                  <a:noFill/>
                </a:ln>
                <a:solidFill>
                  <a:srgbClr val="000000"/>
                </a:solidFill>
                <a:effectLst/>
                <a:uLnTx/>
                <a:uFillTx/>
                <a:latin typeface="Calibri"/>
                <a:ea typeface="DejaVu Sans"/>
                <a:cs typeface="DejaVu Sans"/>
              </a:rPr>
              <a:t>Dans l’entête du ficher html (&lt;</a:t>
            </a:r>
            <a:r>
              <a:rPr kumimoji="0" lang="fr-CA" sz="1400" b="1" i="0" u="none" strike="noStrike" kern="1200" cap="none" spc="-1" normalizeH="0" baseline="0" noProof="0" err="1">
                <a:ln>
                  <a:noFill/>
                </a:ln>
                <a:solidFill>
                  <a:srgbClr val="000000"/>
                </a:solidFill>
                <a:effectLst/>
                <a:uLnTx/>
                <a:uFillTx/>
                <a:latin typeface="Calibri"/>
                <a:ea typeface="DejaVu Sans"/>
                <a:cs typeface="DejaVu Sans"/>
              </a:rPr>
              <a:t>head</a:t>
            </a:r>
            <a:r>
              <a:rPr kumimoji="0" lang="fr-CA" sz="1400" b="1" i="0" u="none" strike="noStrike" kern="1200" cap="none" spc="-1" normalizeH="0" baseline="0" noProof="0">
                <a:ln>
                  <a:noFill/>
                </a:ln>
                <a:solidFill>
                  <a:srgbClr val="000000"/>
                </a:solidFill>
                <a:effectLst/>
                <a:uLnTx/>
                <a:uFillTx/>
                <a:latin typeface="Calibri"/>
                <a:ea typeface="DejaVu Sans"/>
                <a:cs typeface="DejaVu Sans"/>
              </a:rPr>
              <a:t>&gt;)</a:t>
            </a:r>
          </a:p>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CA" sz="1400" i="0" u="none" strike="noStrike" kern="1200" cap="none" spc="-1" normalizeH="0" baseline="0" noProof="0">
                <a:ln>
                  <a:noFill/>
                </a:ln>
                <a:solidFill>
                  <a:srgbClr val="000000"/>
                </a:solidFill>
                <a:effectLst/>
                <a:uLnTx/>
                <a:uFillTx/>
                <a:latin typeface="Calibri"/>
                <a:ea typeface="DejaVu Sans"/>
                <a:cs typeface="DejaVu Sans"/>
              </a:rPr>
              <a:t>on insérera le </a:t>
            </a:r>
            <a:r>
              <a:rPr kumimoji="0" lang="fr-CA" sz="1400" i="0" u="none" strike="noStrike" kern="1200" cap="none" spc="-1" normalizeH="0" baseline="0" noProof="0" err="1">
                <a:ln>
                  <a:noFill/>
                </a:ln>
                <a:solidFill>
                  <a:srgbClr val="000000"/>
                </a:solidFill>
                <a:effectLst/>
                <a:uLnTx/>
                <a:uFillTx/>
                <a:latin typeface="Calibri"/>
                <a:ea typeface="DejaVu Sans"/>
                <a:cs typeface="DejaVu Sans"/>
              </a:rPr>
              <a:t>css</a:t>
            </a:r>
            <a:r>
              <a:rPr kumimoji="0" lang="fr-CA" sz="1400" i="0" u="none" strike="noStrike" kern="1200" cap="none" spc="-1" normalizeH="0" baseline="0" noProof="0">
                <a:ln>
                  <a:noFill/>
                </a:ln>
                <a:solidFill>
                  <a:srgbClr val="000000"/>
                </a:solidFill>
                <a:effectLst/>
                <a:uLnTx/>
                <a:uFillTx/>
                <a:latin typeface="Calibri"/>
                <a:ea typeface="DejaVu Sans"/>
                <a:cs typeface="DejaVu Sans"/>
              </a:rPr>
              <a:t> dans une balise </a:t>
            </a:r>
            <a:r>
              <a:rPr kumimoji="0" lang="fr-FR" sz="1400" b="1" i="0" u="none" strike="noStrike" kern="1200" cap="none" spc="-1" normalizeH="0" baseline="0" noProof="0">
                <a:ln>
                  <a:noFill/>
                </a:ln>
                <a:solidFill>
                  <a:srgbClr val="000000"/>
                </a:solidFill>
                <a:effectLst/>
                <a:uLnTx/>
                <a:uFillTx/>
                <a:latin typeface="Calibri"/>
                <a:ea typeface="DejaVu Sans"/>
                <a:cs typeface="DejaVu Sans"/>
              </a:rPr>
              <a:t>&lt;</a:t>
            </a:r>
            <a:r>
              <a:rPr kumimoji="0" lang="fr-FR" sz="1400" b="1" i="0" u="none" strike="noStrike" kern="1200" cap="none" spc="-1" normalizeH="0" baseline="0" noProof="0">
                <a:ln>
                  <a:noFill/>
                </a:ln>
                <a:solidFill>
                  <a:srgbClr val="E45649"/>
                </a:solidFill>
                <a:effectLst/>
                <a:uLnTx/>
                <a:uFillTx/>
                <a:latin typeface="Calibri"/>
                <a:ea typeface="DejaVu Sans"/>
                <a:cs typeface="DejaVu Sans"/>
              </a:rPr>
              <a:t>style</a:t>
            </a:r>
            <a:r>
              <a:rPr kumimoji="0" lang="fr-FR" sz="1400" b="1" i="0" u="none" strike="noStrike" kern="1200" cap="none" spc="-1" normalizeH="0" baseline="0" noProof="0">
                <a:ln>
                  <a:noFill/>
                </a:ln>
                <a:solidFill>
                  <a:srgbClr val="000000"/>
                </a:solidFill>
                <a:effectLst/>
                <a:uLnTx/>
                <a:uFillTx/>
                <a:latin typeface="Calibri"/>
                <a:ea typeface="DejaVu Sans"/>
                <a:cs typeface="DejaVu Sans"/>
              </a:rPr>
              <a:t>&gt;&lt;/</a:t>
            </a:r>
            <a:r>
              <a:rPr kumimoji="0" lang="fr-FR" sz="1400" b="1" i="0" u="none" strike="noStrike" kern="1200" cap="none" spc="-1" normalizeH="0" baseline="0" noProof="0">
                <a:ln>
                  <a:noFill/>
                </a:ln>
                <a:solidFill>
                  <a:srgbClr val="E45649"/>
                </a:solidFill>
                <a:effectLst/>
                <a:uLnTx/>
                <a:uFillTx/>
                <a:latin typeface="Calibri"/>
                <a:ea typeface="DejaVu Sans"/>
                <a:cs typeface="DejaVu Sans"/>
              </a:rPr>
              <a:t>style</a:t>
            </a:r>
            <a:r>
              <a:rPr kumimoji="0" lang="fr-FR" sz="1400" b="1" i="0" u="none" strike="noStrike" kern="1200" cap="none" spc="-1" normalizeH="0" baseline="0" noProof="0">
                <a:ln>
                  <a:noFill/>
                </a:ln>
                <a:solidFill>
                  <a:srgbClr val="000000"/>
                </a:solidFill>
                <a:effectLst/>
                <a:uLnTx/>
                <a:uFillTx/>
                <a:latin typeface="Calibri"/>
                <a:ea typeface="DejaVu Sans"/>
                <a:cs typeface="DejaVu Sans"/>
              </a:rPr>
              <a:t>&gt; : </a:t>
            </a:r>
            <a:endParaRPr kumimoji="0" lang="fr-FR" sz="14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400" b="0" i="0" u="none" strike="noStrike" kern="1200" cap="none" spc="-1" normalizeH="0" baseline="0" noProof="0">
                <a:ln>
                  <a:noFill/>
                </a:ln>
                <a:solidFill>
                  <a:srgbClr val="383A42"/>
                </a:solidFill>
                <a:effectLst/>
                <a:uLnTx/>
                <a:uFillTx/>
                <a:latin typeface="Consolas"/>
                <a:ea typeface="DejaVu Sans"/>
                <a:cs typeface="DejaVu Sans"/>
              </a:rPr>
              <a:t>&lt;</a:t>
            </a:r>
            <a:r>
              <a:rPr kumimoji="0" lang="fr-FR" sz="1400" b="0" i="0" u="none" strike="noStrike" kern="1200" cap="none" spc="-1" normalizeH="0" baseline="0" noProof="0" err="1">
                <a:ln>
                  <a:noFill/>
                </a:ln>
                <a:solidFill>
                  <a:srgbClr val="383A42"/>
                </a:solidFill>
                <a:effectLst/>
                <a:uLnTx/>
                <a:uFillTx/>
                <a:latin typeface="Consolas"/>
                <a:ea typeface="DejaVu Sans"/>
                <a:cs typeface="DejaVu Sans"/>
              </a:rPr>
              <a:t>head</a:t>
            </a:r>
            <a:r>
              <a:rPr kumimoji="0" lang="fr-FR" sz="1400" b="0" i="0" u="none" strike="noStrike" kern="1200" cap="none" spc="-1" normalizeH="0" baseline="0" noProof="0">
                <a:ln>
                  <a:noFill/>
                </a:ln>
                <a:solidFill>
                  <a:srgbClr val="383A42"/>
                </a:solidFill>
                <a:effectLst/>
                <a:uLnTx/>
                <a:uFillTx/>
                <a:latin typeface="Consolas"/>
                <a:ea typeface="DejaVu Sans"/>
                <a:cs typeface="DejaVu Sans"/>
              </a:rPr>
              <a:t>&gt;</a:t>
            </a:r>
            <a:endParaRPr kumimoji="0" lang="fr-FR" sz="14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400" b="0" i="0" u="none" strike="noStrike" kern="1200" cap="none" spc="-1" normalizeH="0" baseline="0" noProof="0">
                <a:ln>
                  <a:noFill/>
                </a:ln>
                <a:solidFill>
                  <a:srgbClr val="383A42"/>
                </a:solidFill>
                <a:effectLst/>
                <a:uLnTx/>
                <a:uFillTx/>
                <a:latin typeface="Consolas"/>
                <a:ea typeface="DejaVu Sans"/>
                <a:cs typeface="DejaVu Sans"/>
              </a:rPr>
              <a:t>&lt;</a:t>
            </a:r>
            <a:r>
              <a:rPr kumimoji="0" lang="fr-FR" sz="1400" b="0" i="0" u="none" strike="noStrike" kern="1200" cap="none" spc="-1" normalizeH="0" baseline="0" noProof="0">
                <a:ln>
                  <a:noFill/>
                </a:ln>
                <a:solidFill>
                  <a:srgbClr val="E45649"/>
                </a:solidFill>
                <a:effectLst/>
                <a:uLnTx/>
                <a:uFillTx/>
                <a:latin typeface="Consolas"/>
                <a:ea typeface="DejaVu Sans"/>
                <a:cs typeface="DejaVu Sans"/>
              </a:rPr>
              <a:t>style</a:t>
            </a:r>
            <a:r>
              <a:rPr kumimoji="0" lang="fr-FR" sz="14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400" b="0" i="0" u="none" strike="noStrike" kern="1200" cap="none" spc="-1" normalizeH="0" baseline="0" noProof="0">
                <a:ln>
                  <a:noFill/>
                </a:ln>
                <a:solidFill>
                  <a:srgbClr val="986801"/>
                </a:solidFill>
                <a:effectLst/>
                <a:uLnTx/>
                <a:uFillTx/>
                <a:latin typeface="Consolas"/>
                <a:ea typeface="DejaVu Sans"/>
                <a:cs typeface="DejaVu Sans"/>
              </a:rPr>
              <a:t>type</a:t>
            </a:r>
            <a:r>
              <a:rPr kumimoji="0" lang="fr-FR" sz="1400" b="0" i="0" u="none" strike="noStrike" kern="1200" cap="none" spc="-1" normalizeH="0" baseline="0" noProof="0">
                <a:ln>
                  <a:noFill/>
                </a:ln>
                <a:solidFill>
                  <a:srgbClr val="383A42"/>
                </a:solidFill>
                <a:effectLst/>
                <a:uLnTx/>
                <a:uFillTx/>
                <a:latin typeface="Consolas"/>
                <a:ea typeface="DejaVu Sans"/>
                <a:cs typeface="DejaVu Sans"/>
              </a:rPr>
              <a:t>=</a:t>
            </a:r>
            <a:r>
              <a:rPr kumimoji="0" lang="fr-FR" sz="1400" b="0" i="0" u="none" strike="noStrike" kern="1200" cap="none" spc="-1" normalizeH="0" baseline="0" noProof="0">
                <a:ln>
                  <a:noFill/>
                </a:ln>
                <a:solidFill>
                  <a:srgbClr val="50A14F"/>
                </a:solidFill>
                <a:effectLst/>
                <a:uLnTx/>
                <a:uFillTx/>
                <a:latin typeface="Consolas"/>
                <a:ea typeface="DejaVu Sans"/>
                <a:cs typeface="DejaVu Sans"/>
              </a:rPr>
              <a:t>"</a:t>
            </a:r>
            <a:r>
              <a:rPr kumimoji="0" lang="fr-FR" sz="1400" b="0" i="0" u="none" strike="noStrike" kern="1200" cap="none" spc="-1" normalizeH="0" baseline="0" noProof="0" err="1">
                <a:ln>
                  <a:noFill/>
                </a:ln>
                <a:solidFill>
                  <a:srgbClr val="50A14F"/>
                </a:solidFill>
                <a:effectLst/>
                <a:uLnTx/>
                <a:uFillTx/>
                <a:latin typeface="Consolas"/>
                <a:ea typeface="DejaVu Sans"/>
                <a:cs typeface="DejaVu Sans"/>
              </a:rPr>
              <a:t>text</a:t>
            </a:r>
            <a:r>
              <a:rPr kumimoji="0" lang="fr-FR" sz="1400" b="0" i="0" u="none" strike="noStrike" kern="1200" cap="none" spc="-1" normalizeH="0" baseline="0" noProof="0">
                <a:ln>
                  <a:noFill/>
                </a:ln>
                <a:solidFill>
                  <a:srgbClr val="50A14F"/>
                </a:solidFill>
                <a:effectLst/>
                <a:uLnTx/>
                <a:uFillTx/>
                <a:latin typeface="Consolas"/>
                <a:ea typeface="DejaVu Sans"/>
                <a:cs typeface="DejaVu Sans"/>
              </a:rPr>
              <a:t>/</a:t>
            </a:r>
            <a:r>
              <a:rPr kumimoji="0" lang="fr-FR" sz="1400" b="0" i="0" u="none" strike="noStrike" kern="1200" cap="none" spc="-1" normalizeH="0" baseline="0" noProof="0" err="1">
                <a:ln>
                  <a:noFill/>
                </a:ln>
                <a:solidFill>
                  <a:srgbClr val="50A14F"/>
                </a:solidFill>
                <a:effectLst/>
                <a:uLnTx/>
                <a:uFillTx/>
                <a:latin typeface="Consolas"/>
                <a:ea typeface="DejaVu Sans"/>
                <a:cs typeface="DejaVu Sans"/>
              </a:rPr>
              <a:t>css</a:t>
            </a:r>
            <a:r>
              <a:rPr kumimoji="0" lang="fr-FR" sz="1400" b="0" i="0" u="none" strike="noStrike" kern="1200" cap="none" spc="-1" normalizeH="0" baseline="0" noProof="0">
                <a:ln>
                  <a:noFill/>
                </a:ln>
                <a:solidFill>
                  <a:srgbClr val="50A14F"/>
                </a:solidFill>
                <a:effectLst/>
                <a:uLnTx/>
                <a:uFillTx/>
                <a:latin typeface="Consolas"/>
                <a:ea typeface="DejaVu Sans"/>
                <a:cs typeface="DejaVu Sans"/>
              </a:rPr>
              <a:t>"</a:t>
            </a:r>
            <a:r>
              <a:rPr kumimoji="0" lang="fr-FR" sz="1400" b="0" i="0" u="none" strike="noStrike" kern="1200" cap="none" spc="-1" normalizeH="0" baseline="0" noProof="0">
                <a:ln>
                  <a:noFill/>
                </a:ln>
                <a:solidFill>
                  <a:srgbClr val="383A42"/>
                </a:solidFill>
                <a:effectLst/>
                <a:uLnTx/>
                <a:uFillTx/>
                <a:latin typeface="Consolas"/>
                <a:ea typeface="DejaVu Sans"/>
                <a:cs typeface="DejaVu Sans"/>
              </a:rPr>
              <a:t>&gt;</a:t>
            </a:r>
            <a:endParaRPr kumimoji="0" lang="fr-FR" sz="14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4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400" b="0" i="0" u="none" strike="noStrike" kern="1200" cap="none" spc="-1" normalizeH="0" baseline="0" noProof="0">
                <a:ln>
                  <a:noFill/>
                </a:ln>
                <a:solidFill>
                  <a:srgbClr val="4078F2"/>
                </a:solidFill>
                <a:effectLst/>
                <a:uLnTx/>
                <a:uFillTx/>
                <a:latin typeface="Consolas"/>
                <a:ea typeface="DejaVu Sans"/>
                <a:cs typeface="DejaVu Sans"/>
              </a:rPr>
              <a:t>p</a:t>
            </a:r>
            <a:r>
              <a:rPr kumimoji="0" lang="fr-FR" sz="1400" b="0" i="0" u="none" strike="noStrike" kern="1200" cap="none" spc="-1" normalizeH="0" baseline="0" noProof="0">
                <a:ln>
                  <a:noFill/>
                </a:ln>
                <a:solidFill>
                  <a:srgbClr val="383A42"/>
                </a:solidFill>
                <a:effectLst/>
                <a:uLnTx/>
                <a:uFillTx/>
                <a:latin typeface="Consolas"/>
                <a:ea typeface="DejaVu Sans"/>
                <a:cs typeface="DejaVu Sans"/>
              </a:rPr>
              <a:t>{</a:t>
            </a:r>
            <a:r>
              <a:rPr kumimoji="0" lang="fr-FR" sz="1400" b="0" i="0" u="none" strike="noStrike" kern="1200" cap="none" spc="-1" normalizeH="0" baseline="0" noProof="0" err="1">
                <a:ln>
                  <a:noFill/>
                </a:ln>
                <a:solidFill>
                  <a:srgbClr val="383A42"/>
                </a:solidFill>
                <a:effectLst/>
                <a:uLnTx/>
                <a:uFillTx/>
                <a:latin typeface="Consolas"/>
                <a:ea typeface="DejaVu Sans"/>
                <a:cs typeface="DejaVu Sans"/>
              </a:rPr>
              <a:t>color</a:t>
            </a:r>
            <a:r>
              <a:rPr kumimoji="0" lang="fr-FR" sz="14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400" b="0" i="0" u="none" strike="noStrike" kern="1200" cap="none" spc="-1" normalizeH="0" baseline="0" noProof="0" err="1">
                <a:ln>
                  <a:noFill/>
                </a:ln>
                <a:solidFill>
                  <a:srgbClr val="383A42"/>
                </a:solidFill>
                <a:effectLst/>
                <a:uLnTx/>
                <a:uFillTx/>
                <a:latin typeface="Consolas"/>
                <a:ea typeface="DejaVu Sans"/>
                <a:cs typeface="DejaVu Sans"/>
              </a:rPr>
              <a:t>blue</a:t>
            </a:r>
            <a:r>
              <a:rPr kumimoji="0" lang="fr-FR" sz="14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4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400" b="0" i="0" u="none" strike="noStrike" kern="1200" cap="none" spc="-1" normalizeH="0" baseline="0" noProof="0">
                <a:ln>
                  <a:noFill/>
                </a:ln>
                <a:solidFill>
                  <a:srgbClr val="383A42"/>
                </a:solidFill>
                <a:effectLst/>
                <a:uLnTx/>
                <a:uFillTx/>
                <a:latin typeface="Consolas"/>
                <a:ea typeface="DejaVu Sans"/>
                <a:cs typeface="DejaVu Sans"/>
              </a:rPr>
              <a:t>&lt;/</a:t>
            </a:r>
            <a:r>
              <a:rPr kumimoji="0" lang="fr-FR" sz="1400" b="0" i="0" u="none" strike="noStrike" kern="1200" cap="none" spc="-1" normalizeH="0" baseline="0" noProof="0">
                <a:ln>
                  <a:noFill/>
                </a:ln>
                <a:solidFill>
                  <a:srgbClr val="E45649"/>
                </a:solidFill>
                <a:effectLst/>
                <a:uLnTx/>
                <a:uFillTx/>
                <a:latin typeface="Consolas"/>
                <a:ea typeface="DejaVu Sans"/>
                <a:cs typeface="DejaVu Sans"/>
              </a:rPr>
              <a:t>style</a:t>
            </a:r>
            <a:r>
              <a:rPr kumimoji="0" lang="fr-FR" sz="1400" b="0" i="0" u="none" strike="noStrike" kern="1200" cap="none" spc="-1" normalizeH="0" baseline="0" noProof="0">
                <a:ln>
                  <a:noFill/>
                </a:ln>
                <a:solidFill>
                  <a:srgbClr val="383A42"/>
                </a:solidFill>
                <a:effectLst/>
                <a:uLnTx/>
                <a:uFillTx/>
                <a:latin typeface="Consolas"/>
                <a:ea typeface="DejaVu Sans"/>
                <a:cs typeface="DejaVu Sans"/>
              </a:rPr>
              <a:t>&gt;</a:t>
            </a:r>
            <a:endParaRPr kumimoji="0" lang="fr-FR" sz="14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400" b="0" i="0" u="none" strike="noStrike" kern="1200" cap="none" spc="-1" normalizeH="0" baseline="0" noProof="0">
                <a:ln>
                  <a:noFill/>
                </a:ln>
                <a:solidFill>
                  <a:srgbClr val="383A42"/>
                </a:solidFill>
                <a:effectLst/>
                <a:uLnTx/>
                <a:uFillTx/>
                <a:latin typeface="Consolas"/>
                <a:ea typeface="DejaVu Sans"/>
                <a:cs typeface="DejaVu Sans"/>
              </a:rPr>
              <a:t>&lt;/</a:t>
            </a:r>
            <a:r>
              <a:rPr kumimoji="0" lang="fr-FR" sz="1400" b="0" i="0" u="none" strike="noStrike" kern="1200" cap="none" spc="-1" normalizeH="0" baseline="0" noProof="0" err="1">
                <a:ln>
                  <a:noFill/>
                </a:ln>
                <a:solidFill>
                  <a:srgbClr val="383A42"/>
                </a:solidFill>
                <a:effectLst/>
                <a:uLnTx/>
                <a:uFillTx/>
                <a:latin typeface="Consolas"/>
                <a:ea typeface="DejaVu Sans"/>
                <a:cs typeface="DejaVu Sans"/>
              </a:rPr>
              <a:t>head</a:t>
            </a:r>
            <a:r>
              <a:rPr kumimoji="0" lang="fr-FR" sz="1400" b="0" i="0" u="none" strike="noStrike" kern="1200" cap="none" spc="-1" normalizeH="0" baseline="0" noProof="0">
                <a:ln>
                  <a:noFill/>
                </a:ln>
                <a:solidFill>
                  <a:srgbClr val="383A42"/>
                </a:solidFill>
                <a:effectLst/>
                <a:uLnTx/>
                <a:uFillTx/>
                <a:latin typeface="Consolas"/>
                <a:ea typeface="DejaVu Sans"/>
                <a:cs typeface="DejaVu Sans"/>
              </a:rPr>
              <a:t>&gt;</a:t>
            </a:r>
            <a:endParaRPr kumimoji="0" lang="fr-FR" sz="14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49" name="ZoneTexte 1"/>
          <p:cNvSpPr/>
          <p:nvPr/>
        </p:nvSpPr>
        <p:spPr>
          <a:xfrm>
            <a:off x="7832922" y="1433607"/>
            <a:ext cx="3301116" cy="3231654"/>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wrap="square"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CA" sz="1400" b="1" i="0" u="none" strike="noStrike" kern="1200" cap="none" spc="-1" normalizeH="0" baseline="0" noProof="0">
                <a:ln>
                  <a:noFill/>
                </a:ln>
                <a:solidFill>
                  <a:srgbClr val="000000"/>
                </a:solidFill>
                <a:effectLst/>
                <a:uLnTx/>
                <a:uFillTx/>
                <a:latin typeface="Calibri"/>
                <a:ea typeface="DejaVu Sans"/>
                <a:cs typeface="DejaVu Sans"/>
              </a:rPr>
              <a:t>Dans un fichier .</a:t>
            </a:r>
            <a:r>
              <a:rPr kumimoji="0" lang="fr-CA" sz="1400" b="1" i="0" u="none" strike="noStrike" kern="1200" cap="none" spc="-1" normalizeH="0" baseline="0" noProof="0" err="1">
                <a:ln>
                  <a:noFill/>
                </a:ln>
                <a:solidFill>
                  <a:srgbClr val="000000"/>
                </a:solidFill>
                <a:effectLst/>
                <a:uLnTx/>
                <a:uFillTx/>
                <a:latin typeface="Calibri"/>
                <a:ea typeface="DejaVu Sans"/>
                <a:cs typeface="DejaVu Sans"/>
              </a:rPr>
              <a:t>css</a:t>
            </a:r>
            <a:r>
              <a:rPr kumimoji="0" lang="fr-CA" sz="1400" b="1" i="0" u="none" strike="noStrike" kern="1200" cap="none" spc="-1" normalizeH="0" baseline="0" noProof="0">
                <a:ln>
                  <a:noFill/>
                </a:ln>
                <a:solidFill>
                  <a:srgbClr val="000000"/>
                </a:solidFill>
                <a:effectLst/>
                <a:uLnTx/>
                <a:uFillTx/>
                <a:latin typeface="Calibri"/>
                <a:ea typeface="DejaVu Sans"/>
                <a:cs typeface="DejaVu Sans"/>
              </a:rPr>
              <a:t> (recommandé)</a:t>
            </a:r>
          </a:p>
          <a:p>
            <a:pPr marL="285750" marR="0" lvl="0" indent="-285750" algn="l" defTabSz="914400" rtl="0" eaLnBrk="1" fontAlgn="auto" latinLnBrk="0" hangingPunct="1">
              <a:lnSpc>
                <a:spcPct val="114000"/>
              </a:lnSpc>
              <a:spcBef>
                <a:spcPts val="0"/>
              </a:spcBef>
              <a:spcAft>
                <a:spcPts val="1001"/>
              </a:spcAft>
              <a:buClrTx/>
              <a:buSzTx/>
              <a:buFont typeface="Arial" panose="020B0604020202020204" pitchFamily="34" charset="0"/>
              <a:buChar char="•"/>
              <a:tabLst/>
              <a:defRPr/>
            </a:pPr>
            <a:r>
              <a:rPr kumimoji="0" lang="fr-FR" sz="1400" b="0" i="0" u="none" strike="noStrike" kern="1200" cap="none" spc="-1" normalizeH="0" baseline="0" noProof="0">
                <a:ln>
                  <a:noFill/>
                </a:ln>
                <a:effectLst/>
                <a:uLnTx/>
                <a:uFillTx/>
                <a:latin typeface="Calibri" panose="020F0502020204030204" pitchFamily="34" charset="0"/>
                <a:ea typeface="DejaVu Sans"/>
                <a:cs typeface="Calibri" panose="020F0502020204030204" pitchFamily="34" charset="0"/>
              </a:rPr>
              <a:t>Création du fichier style.css</a:t>
            </a:r>
          </a:p>
          <a:p>
            <a:pPr marL="285750" marR="0" lvl="0" indent="-285750" algn="l" defTabSz="914400" rtl="0" eaLnBrk="1" fontAlgn="auto" latinLnBrk="0" hangingPunct="1">
              <a:lnSpc>
                <a:spcPct val="114000"/>
              </a:lnSpc>
              <a:spcBef>
                <a:spcPts val="0"/>
              </a:spcBef>
              <a:spcAft>
                <a:spcPts val="1001"/>
              </a:spcAft>
              <a:buClrTx/>
              <a:buSzTx/>
              <a:buFont typeface="Arial" panose="020B0604020202020204" pitchFamily="34" charset="0"/>
              <a:buChar char="•"/>
              <a:tabLst/>
              <a:defRPr/>
            </a:pPr>
            <a:r>
              <a:rPr kumimoji="0" lang="fr-FR" sz="1400" b="0" i="0" u="none" strike="noStrike" kern="1200" cap="none" spc="-1" normalizeH="0" baseline="0" noProof="0">
                <a:ln>
                  <a:noFill/>
                </a:ln>
                <a:effectLst/>
                <a:uLnTx/>
                <a:uFillTx/>
                <a:latin typeface="Calibri" panose="020F0502020204030204" pitchFamily="34" charset="0"/>
                <a:ea typeface="DejaVu Sans"/>
                <a:cs typeface="Calibri" panose="020F0502020204030204" pitchFamily="34" charset="0"/>
              </a:rPr>
              <a:t>Lier le fichier html avec le fichier </a:t>
            </a:r>
            <a:r>
              <a:rPr kumimoji="0" lang="fr-FR" sz="1400" b="0" i="0" u="none" strike="noStrike" kern="1200" cap="none" spc="-1" normalizeH="0" baseline="0" noProof="0" err="1">
                <a:ln>
                  <a:noFill/>
                </a:ln>
                <a:effectLst/>
                <a:uLnTx/>
                <a:uFillTx/>
                <a:latin typeface="Calibri" panose="020F0502020204030204" pitchFamily="34" charset="0"/>
                <a:ea typeface="DejaVu Sans"/>
                <a:cs typeface="Calibri" panose="020F0502020204030204" pitchFamily="34" charset="0"/>
              </a:rPr>
              <a:t>css</a:t>
            </a:r>
            <a:endParaRPr kumimoji="0" lang="fr-FR" sz="1400" b="0" i="0" u="none" strike="noStrike" kern="1200" cap="none" spc="-1" normalizeH="0" baseline="0" noProof="0">
              <a:ln>
                <a:noFill/>
              </a:ln>
              <a:effectLst/>
              <a:uLnTx/>
              <a:uFillTx/>
              <a:latin typeface="Calibri" panose="020F0502020204030204" pitchFamily="34" charset="0"/>
              <a:ea typeface="DejaVu Sans"/>
              <a:cs typeface="Calibri" panose="020F0502020204030204" pitchFamily="34" charset="0"/>
            </a:endParaRPr>
          </a:p>
          <a:p>
            <a:pPr marL="285750" marR="0" lvl="0" indent="-285750" algn="l" defTabSz="914400" rtl="0" eaLnBrk="1" fontAlgn="auto" latinLnBrk="0" hangingPunct="1">
              <a:lnSpc>
                <a:spcPct val="114000"/>
              </a:lnSpc>
              <a:spcBef>
                <a:spcPts val="0"/>
              </a:spcBef>
              <a:spcAft>
                <a:spcPts val="1001"/>
              </a:spcAft>
              <a:buClrTx/>
              <a:buSzTx/>
              <a:buFont typeface="Arial" panose="020B0604020202020204" pitchFamily="34" charset="0"/>
              <a:buChar char="•"/>
              <a:tabLst/>
              <a:defRPr/>
            </a:pPr>
            <a:r>
              <a:rPr lang="fr-FR" sz="1400" spc="-1">
                <a:latin typeface="Calibri" panose="020F0502020204030204" pitchFamily="34" charset="0"/>
                <a:ea typeface="DejaVu Sans"/>
                <a:cs typeface="Calibri" panose="020F0502020204030204" pitchFamily="34" charset="0"/>
              </a:rPr>
              <a:t>A</a:t>
            </a:r>
            <a:r>
              <a:rPr kumimoji="0" lang="fr-FR" sz="1400" b="0" i="0" u="none" strike="noStrike" kern="1200" cap="none" spc="-1" normalizeH="0" baseline="0" noProof="0">
                <a:ln>
                  <a:noFill/>
                </a:ln>
                <a:effectLst/>
                <a:uLnTx/>
                <a:uFillTx/>
                <a:latin typeface="Calibri" panose="020F0502020204030204" pitchFamily="34" charset="0"/>
                <a:ea typeface="DejaVu Sans"/>
                <a:cs typeface="Calibri" panose="020F0502020204030204" pitchFamily="34" charset="0"/>
              </a:rPr>
              <a:t>jouter dans &lt;</a:t>
            </a:r>
            <a:r>
              <a:rPr kumimoji="0" lang="fr-FR" sz="1400" b="0" i="0" u="none" strike="noStrike" kern="1200" cap="none" spc="-1" normalizeH="0" baseline="0" noProof="0" err="1">
                <a:ln>
                  <a:noFill/>
                </a:ln>
                <a:solidFill>
                  <a:srgbClr val="FF0000"/>
                </a:solidFill>
                <a:effectLst/>
                <a:uLnTx/>
                <a:uFillTx/>
                <a:latin typeface="Calibri" panose="020F0502020204030204" pitchFamily="34" charset="0"/>
                <a:ea typeface="DejaVu Sans"/>
                <a:cs typeface="Calibri" panose="020F0502020204030204" pitchFamily="34" charset="0"/>
              </a:rPr>
              <a:t>head</a:t>
            </a:r>
            <a:r>
              <a:rPr kumimoji="0" lang="fr-FR" sz="1400" b="0" i="0" u="none" strike="noStrike" kern="1200" cap="none" spc="-1" normalizeH="0" baseline="0" noProof="0">
                <a:ln>
                  <a:noFill/>
                </a:ln>
                <a:effectLst/>
                <a:uLnTx/>
                <a:uFillTx/>
                <a:latin typeface="Calibri" panose="020F0502020204030204" pitchFamily="34" charset="0"/>
                <a:ea typeface="DejaVu Sans"/>
                <a:cs typeface="Calibri" panose="020F0502020204030204" pitchFamily="34" charset="0"/>
              </a:rPr>
              <a:t>&gt; &lt;/</a:t>
            </a:r>
            <a:r>
              <a:rPr kumimoji="0" lang="fr-FR" sz="1400" b="0" i="0" u="none" strike="noStrike" kern="1200" cap="none" spc="-1" normalizeH="0" baseline="0" noProof="0" err="1">
                <a:ln>
                  <a:noFill/>
                </a:ln>
                <a:solidFill>
                  <a:srgbClr val="FF0000"/>
                </a:solidFill>
                <a:effectLst/>
                <a:uLnTx/>
                <a:uFillTx/>
                <a:latin typeface="Calibri" panose="020F0502020204030204" pitchFamily="34" charset="0"/>
                <a:ea typeface="DejaVu Sans"/>
                <a:cs typeface="Calibri" panose="020F0502020204030204" pitchFamily="34" charset="0"/>
              </a:rPr>
              <a:t>head</a:t>
            </a:r>
            <a:r>
              <a:rPr kumimoji="0" lang="fr-FR" sz="1400" b="0" i="0" u="none" strike="noStrike" kern="1200" cap="none" spc="-1" normalizeH="0" baseline="0" noProof="0">
                <a:ln>
                  <a:noFill/>
                </a:ln>
                <a:effectLst/>
                <a:uLnTx/>
                <a:uFillTx/>
                <a:latin typeface="Calibri" panose="020F0502020204030204" pitchFamily="34" charset="0"/>
                <a:ea typeface="DejaVu Sans"/>
                <a:cs typeface="Calibri" panose="020F0502020204030204" pitchFamily="34" charset="0"/>
              </a:rPr>
              <a:t>&gt; :</a:t>
            </a:r>
            <a:endParaRPr kumimoji="0" lang="fr-FR" sz="1400" b="0" i="0" u="none" strike="noStrike" kern="1200" cap="none" spc="-1" normalizeH="0" baseline="0" noProof="0">
              <a:ln>
                <a:noFill/>
              </a:ln>
              <a:effectLst/>
              <a:uLnTx/>
              <a:uFillTx/>
              <a:latin typeface="Consolas"/>
              <a:ea typeface="DejaVu Sans"/>
              <a:cs typeface="DejaVu Sans"/>
            </a:endParaRPr>
          </a:p>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FR" sz="1400" b="0" i="0" u="none" strike="noStrike" kern="1200" cap="none" spc="-1" normalizeH="0" baseline="0" noProof="0">
                <a:ln>
                  <a:noFill/>
                </a:ln>
                <a:solidFill>
                  <a:srgbClr val="383A42"/>
                </a:solidFill>
                <a:effectLst/>
                <a:uLnTx/>
                <a:uFillTx/>
                <a:latin typeface="Consolas"/>
                <a:ea typeface="DejaVu Sans"/>
                <a:cs typeface="DejaVu Sans"/>
              </a:rPr>
              <a:t>&lt;</a:t>
            </a:r>
            <a:r>
              <a:rPr kumimoji="0" lang="fr-FR" sz="1400" b="0" i="0" u="none" strike="noStrike" kern="1200" cap="none" spc="-1" normalizeH="0" baseline="0" noProof="0" err="1">
                <a:ln>
                  <a:noFill/>
                </a:ln>
                <a:solidFill>
                  <a:srgbClr val="383A42"/>
                </a:solidFill>
                <a:effectLst/>
                <a:uLnTx/>
                <a:uFillTx/>
                <a:latin typeface="Consolas"/>
                <a:ea typeface="DejaVu Sans"/>
                <a:cs typeface="DejaVu Sans"/>
              </a:rPr>
              <a:t>head</a:t>
            </a:r>
            <a:r>
              <a:rPr kumimoji="0" lang="fr-FR" sz="1400" b="0" i="0" u="none" strike="noStrike" kern="1200" cap="none" spc="-1" normalizeH="0" baseline="0" noProof="0">
                <a:ln>
                  <a:noFill/>
                </a:ln>
                <a:solidFill>
                  <a:srgbClr val="383A42"/>
                </a:solidFill>
                <a:effectLst/>
                <a:uLnTx/>
                <a:uFillTx/>
                <a:latin typeface="Consolas"/>
                <a:ea typeface="DejaVu Sans"/>
                <a:cs typeface="DejaVu Sans"/>
              </a:rPr>
              <a:t>&gt;</a:t>
            </a:r>
            <a:endParaRPr kumimoji="0" lang="fr-FR" sz="1400" b="0" i="0" u="none" strike="noStrike" kern="1200" cap="none" spc="-1" normalizeH="0" baseline="0" noProof="0">
              <a:ln>
                <a:noFill/>
              </a:ln>
              <a:solidFill>
                <a:srgbClr val="000000"/>
              </a:solidFill>
              <a:effectLst/>
              <a:uLnTx/>
              <a:uFillTx/>
              <a:latin typeface="Arial"/>
              <a:ea typeface="DejaVu Sans"/>
              <a:cs typeface="DejaVu Sans"/>
            </a:endParaRPr>
          </a:p>
          <a:p>
            <a:pPr marL="457200" marR="0" lvl="0" indent="0" algn="l" defTabSz="914400" rtl="0" eaLnBrk="1" fontAlgn="auto" latinLnBrk="0" hangingPunct="1">
              <a:lnSpc>
                <a:spcPct val="114000"/>
              </a:lnSpc>
              <a:spcBef>
                <a:spcPts val="0"/>
              </a:spcBef>
              <a:spcAft>
                <a:spcPts val="1001"/>
              </a:spcAft>
              <a:buClrTx/>
              <a:buSzTx/>
              <a:buFontTx/>
              <a:buNone/>
              <a:tabLst/>
              <a:defRPr/>
            </a:pPr>
            <a:r>
              <a:rPr kumimoji="0" lang="fr-FR" sz="1400" b="0" i="0" u="none" strike="noStrike" kern="1200" cap="none" spc="-1" normalizeH="0" baseline="0" noProof="0">
                <a:ln>
                  <a:noFill/>
                </a:ln>
                <a:solidFill>
                  <a:srgbClr val="383A42"/>
                </a:solidFill>
                <a:effectLst/>
                <a:uLnTx/>
                <a:uFillTx/>
                <a:latin typeface="Consolas"/>
                <a:ea typeface="DejaVu Sans"/>
                <a:cs typeface="DejaVu Sans"/>
              </a:rPr>
              <a:t>&lt;</a:t>
            </a:r>
            <a:r>
              <a:rPr kumimoji="0" lang="fr-FR" sz="1400" b="0" i="0" u="none" strike="noStrike" kern="1200" cap="none" spc="-1" normalizeH="0" baseline="0" noProof="0" err="1">
                <a:ln>
                  <a:noFill/>
                </a:ln>
                <a:solidFill>
                  <a:srgbClr val="E45649"/>
                </a:solidFill>
                <a:effectLst/>
                <a:uLnTx/>
                <a:uFillTx/>
                <a:latin typeface="Consolas"/>
                <a:ea typeface="DejaVu Sans"/>
                <a:cs typeface="DejaVu Sans"/>
              </a:rPr>
              <a:t>link</a:t>
            </a:r>
            <a:r>
              <a:rPr kumimoji="0" lang="fr-FR" sz="14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400" b="0" i="0" u="none" strike="noStrike" kern="1200" cap="none" spc="-1" normalizeH="0" baseline="0" noProof="0">
                <a:ln>
                  <a:noFill/>
                </a:ln>
                <a:solidFill>
                  <a:srgbClr val="986801"/>
                </a:solidFill>
                <a:effectLst/>
                <a:uLnTx/>
                <a:uFillTx/>
                <a:latin typeface="Consolas"/>
                <a:ea typeface="DejaVu Sans"/>
                <a:cs typeface="DejaVu Sans"/>
              </a:rPr>
              <a:t>rel</a:t>
            </a:r>
            <a:r>
              <a:rPr kumimoji="0" lang="fr-FR" sz="1400" b="0" i="0" u="none" strike="noStrike" kern="1200" cap="none" spc="-1" normalizeH="0" baseline="0" noProof="0">
                <a:ln>
                  <a:noFill/>
                </a:ln>
                <a:solidFill>
                  <a:srgbClr val="383A42"/>
                </a:solidFill>
                <a:effectLst/>
                <a:uLnTx/>
                <a:uFillTx/>
                <a:latin typeface="Consolas"/>
                <a:ea typeface="DejaVu Sans"/>
                <a:cs typeface="DejaVu Sans"/>
              </a:rPr>
              <a:t>=</a:t>
            </a:r>
            <a:r>
              <a:rPr kumimoji="0" lang="fr-FR" sz="1400" b="0" i="0" u="none" strike="noStrike" kern="1200" cap="none" spc="-1" normalizeH="0" baseline="0" noProof="0">
                <a:ln>
                  <a:noFill/>
                </a:ln>
                <a:solidFill>
                  <a:srgbClr val="50A14F"/>
                </a:solidFill>
                <a:effectLst/>
                <a:uLnTx/>
                <a:uFillTx/>
                <a:latin typeface="Consolas"/>
                <a:ea typeface="DejaVu Sans"/>
                <a:cs typeface="DejaVu Sans"/>
              </a:rPr>
              <a:t>"</a:t>
            </a:r>
            <a:r>
              <a:rPr kumimoji="0" lang="fr-FR" sz="1400" b="0" i="0" u="none" strike="noStrike" kern="1200" cap="none" spc="-1" normalizeH="0" baseline="0" noProof="0" err="1">
                <a:ln>
                  <a:noFill/>
                </a:ln>
                <a:solidFill>
                  <a:srgbClr val="50A14F"/>
                </a:solidFill>
                <a:effectLst/>
                <a:uLnTx/>
                <a:uFillTx/>
                <a:latin typeface="Consolas"/>
                <a:ea typeface="DejaVu Sans"/>
                <a:cs typeface="DejaVu Sans"/>
              </a:rPr>
              <a:t>stylesheet</a:t>
            </a:r>
            <a:r>
              <a:rPr kumimoji="0" lang="fr-FR" sz="1400" b="0" i="0" u="none" strike="noStrike" kern="1200" cap="none" spc="-1" normalizeH="0" baseline="0" noProof="0">
                <a:ln>
                  <a:noFill/>
                </a:ln>
                <a:solidFill>
                  <a:srgbClr val="50A14F"/>
                </a:solidFill>
                <a:effectLst/>
                <a:uLnTx/>
                <a:uFillTx/>
                <a:latin typeface="Consolas"/>
                <a:ea typeface="DejaVu Sans"/>
                <a:cs typeface="DejaVu Sans"/>
              </a:rPr>
              <a:t>"</a:t>
            </a:r>
            <a:r>
              <a:rPr kumimoji="0" lang="fr-FR" sz="14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400" b="0" i="0" u="none" strike="noStrike" kern="1200" cap="none" spc="-1" normalizeH="0" baseline="0" noProof="0">
                <a:ln>
                  <a:noFill/>
                </a:ln>
                <a:solidFill>
                  <a:srgbClr val="986801"/>
                </a:solidFill>
                <a:effectLst/>
                <a:uLnTx/>
                <a:uFillTx/>
                <a:latin typeface="Consolas"/>
                <a:ea typeface="DejaVu Sans"/>
                <a:cs typeface="DejaVu Sans"/>
              </a:rPr>
              <a:t>href</a:t>
            </a:r>
            <a:r>
              <a:rPr kumimoji="0" lang="fr-FR" sz="1400" b="0" i="0" u="none" strike="noStrike" kern="1200" cap="none" spc="-1" normalizeH="0" baseline="0" noProof="0">
                <a:ln>
                  <a:noFill/>
                </a:ln>
                <a:solidFill>
                  <a:srgbClr val="383A42"/>
                </a:solidFill>
                <a:effectLst/>
                <a:uLnTx/>
                <a:uFillTx/>
                <a:latin typeface="Consolas"/>
                <a:ea typeface="DejaVu Sans"/>
                <a:cs typeface="DejaVu Sans"/>
              </a:rPr>
              <a:t>=</a:t>
            </a:r>
            <a:r>
              <a:rPr kumimoji="0" lang="fr-FR" sz="1400" b="0" i="0" u="none" strike="noStrike" kern="1200" cap="none" spc="-1" normalizeH="0" baseline="0" noProof="0">
                <a:ln>
                  <a:noFill/>
                </a:ln>
                <a:solidFill>
                  <a:srgbClr val="50A14F"/>
                </a:solidFill>
                <a:effectLst/>
                <a:uLnTx/>
                <a:uFillTx/>
                <a:latin typeface="Consolas"/>
                <a:ea typeface="DejaVu Sans"/>
                <a:cs typeface="DejaVu Sans"/>
              </a:rPr>
              <a:t> "</a:t>
            </a:r>
            <a:r>
              <a:rPr kumimoji="0" lang="fr-FR" sz="1400" b="0" i="0" u="none" strike="noStrike" kern="1200" cap="none" spc="-1" normalizeH="0" baseline="0" noProof="0" err="1">
                <a:ln>
                  <a:noFill/>
                </a:ln>
                <a:solidFill>
                  <a:srgbClr val="50A14F"/>
                </a:solidFill>
                <a:effectLst/>
                <a:uLnTx/>
                <a:uFillTx/>
                <a:latin typeface="Consolas"/>
                <a:ea typeface="DejaVu Sans"/>
                <a:cs typeface="DejaVu Sans"/>
              </a:rPr>
              <a:t>css</a:t>
            </a:r>
            <a:r>
              <a:rPr kumimoji="0" lang="fr-FR" sz="1400" b="0" i="0" u="none" strike="noStrike" kern="1200" cap="none" spc="-1" normalizeH="0" baseline="0" noProof="0">
                <a:ln>
                  <a:noFill/>
                </a:ln>
                <a:solidFill>
                  <a:srgbClr val="50A14F"/>
                </a:solidFill>
                <a:effectLst/>
                <a:uLnTx/>
                <a:uFillTx/>
                <a:latin typeface="Consolas"/>
                <a:ea typeface="DejaVu Sans"/>
                <a:cs typeface="DejaVu Sans"/>
              </a:rPr>
              <a:t>/style.css"</a:t>
            </a:r>
            <a:r>
              <a:rPr kumimoji="0" lang="fr-FR" sz="1400" b="0" i="0" u="none" strike="noStrike" kern="1200" cap="none" spc="-1" normalizeH="0" baseline="0" noProof="0">
                <a:ln>
                  <a:noFill/>
                </a:ln>
                <a:solidFill>
                  <a:srgbClr val="383A42"/>
                </a:solidFill>
                <a:effectLst/>
                <a:uLnTx/>
                <a:uFillTx/>
                <a:latin typeface="Consolas"/>
                <a:ea typeface="DejaVu Sans"/>
                <a:cs typeface="DejaVu Sans"/>
              </a:rPr>
              <a:t> /&gt;</a:t>
            </a:r>
            <a:endParaRPr kumimoji="0" lang="fr-FR" sz="14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FR" sz="1400" b="0" i="0" u="none" strike="noStrike" kern="1200" cap="none" spc="-1" normalizeH="0" baseline="0" noProof="0">
                <a:ln>
                  <a:noFill/>
                </a:ln>
                <a:solidFill>
                  <a:srgbClr val="383A42"/>
                </a:solidFill>
                <a:effectLst/>
                <a:uLnTx/>
                <a:uFillTx/>
                <a:latin typeface="Consolas"/>
                <a:ea typeface="DejaVu Sans"/>
                <a:cs typeface="DejaVu Sans"/>
              </a:rPr>
              <a:t>&lt;/</a:t>
            </a:r>
            <a:r>
              <a:rPr kumimoji="0" lang="fr-FR" sz="1400" b="0" i="0" u="none" strike="noStrike" kern="1200" cap="none" spc="-1" normalizeH="0" baseline="0" noProof="0" err="1">
                <a:ln>
                  <a:noFill/>
                </a:ln>
                <a:solidFill>
                  <a:srgbClr val="383A42"/>
                </a:solidFill>
                <a:effectLst/>
                <a:uLnTx/>
                <a:uFillTx/>
                <a:latin typeface="Consolas"/>
                <a:ea typeface="DejaVu Sans"/>
                <a:cs typeface="DejaVu Sans"/>
              </a:rPr>
              <a:t>head</a:t>
            </a:r>
            <a:r>
              <a:rPr kumimoji="0" lang="fr-FR" sz="1400" b="0" i="0" u="none" strike="noStrike" kern="1200" cap="none" spc="-1" normalizeH="0" baseline="0" noProof="0">
                <a:ln>
                  <a:noFill/>
                </a:ln>
                <a:solidFill>
                  <a:srgbClr val="383A42"/>
                </a:solidFill>
                <a:effectLst/>
                <a:uLnTx/>
                <a:uFillTx/>
                <a:latin typeface="Consolas"/>
                <a:ea typeface="DejaVu Sans"/>
                <a:cs typeface="DejaVu Sans"/>
              </a:rPr>
              <a:t>&gt;</a:t>
            </a:r>
            <a:endParaRPr kumimoji="0" lang="fr-FR" sz="14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2" name="ZoneTexte 2">
            <a:extLst>
              <a:ext uri="{FF2B5EF4-FFF2-40B4-BE49-F238E27FC236}">
                <a16:creationId xmlns:a16="http://schemas.microsoft.com/office/drawing/2014/main" id="{AB901768-8143-8516-C2EF-783AF5BB95F8}"/>
              </a:ext>
            </a:extLst>
          </p:cNvPr>
          <p:cNvSpPr/>
          <p:nvPr/>
        </p:nvSpPr>
        <p:spPr>
          <a:xfrm>
            <a:off x="725600" y="1432440"/>
            <a:ext cx="3301116" cy="2227533"/>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wrap="square"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CA" sz="1400" b="1" i="0" u="none" strike="noStrike" kern="1200" cap="none" spc="-1" normalizeH="0" baseline="0" noProof="0">
                <a:ln>
                  <a:noFill/>
                </a:ln>
                <a:solidFill>
                  <a:srgbClr val="000000"/>
                </a:solidFill>
                <a:effectLst/>
                <a:uLnTx/>
                <a:uFillTx/>
                <a:latin typeface="Calibri"/>
                <a:ea typeface="DejaVu Sans"/>
                <a:cs typeface="DejaVu Sans"/>
              </a:rPr>
              <a:t>Directement dans les balises (à éviter)</a:t>
            </a:r>
          </a:p>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CA" sz="1400" i="0" u="none" strike="noStrike" kern="1200" cap="none" spc="-1" normalizeH="0" baseline="0" noProof="0">
                <a:ln>
                  <a:noFill/>
                </a:ln>
                <a:solidFill>
                  <a:srgbClr val="000000"/>
                </a:solidFill>
                <a:effectLst/>
                <a:uLnTx/>
                <a:uFillTx/>
                <a:latin typeface="Calibri"/>
                <a:ea typeface="DejaVu Sans"/>
                <a:cs typeface="DejaVu Sans"/>
              </a:rPr>
              <a:t>Le style sera utilisé comme un attribut suivi de sa valeur :</a:t>
            </a:r>
          </a:p>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CA" sz="1400" i="0" u="none" strike="noStrike" kern="1200" cap="none" spc="-1" normalizeH="0" baseline="0" noProof="0">
                <a:ln>
                  <a:noFill/>
                </a:ln>
                <a:solidFill>
                  <a:srgbClr val="000000"/>
                </a:solidFill>
                <a:effectLst/>
                <a:uLnTx/>
                <a:uFillTx/>
                <a:latin typeface="Consolas" panose="020B0609020204030204" pitchFamily="49" charset="0"/>
                <a:ea typeface="DejaVu Sans"/>
                <a:cs typeface="DejaVu Sans"/>
              </a:rPr>
              <a:t>&lt;</a:t>
            </a:r>
            <a:r>
              <a:rPr kumimoji="0" lang="fr-CA" sz="1400" i="0" u="none" strike="noStrike" kern="1200" cap="none" spc="-1" normalizeH="0" baseline="0" noProof="0">
                <a:ln>
                  <a:noFill/>
                </a:ln>
                <a:solidFill>
                  <a:srgbClr val="FF0000"/>
                </a:solidFill>
                <a:effectLst/>
                <a:uLnTx/>
                <a:uFillTx/>
                <a:latin typeface="Consolas" panose="020B0609020204030204" pitchFamily="49" charset="0"/>
                <a:ea typeface="DejaVu Sans"/>
                <a:cs typeface="DejaVu Sans"/>
              </a:rPr>
              <a:t>p</a:t>
            </a:r>
            <a:r>
              <a:rPr kumimoji="0" lang="fr-CA" sz="1400" i="0" u="none" strike="noStrike" kern="1200" cap="none" spc="-1" normalizeH="0" baseline="0" noProof="0">
                <a:ln>
                  <a:noFill/>
                </a:ln>
                <a:solidFill>
                  <a:srgbClr val="000000"/>
                </a:solidFill>
                <a:effectLst/>
                <a:uLnTx/>
                <a:uFillTx/>
                <a:latin typeface="Consolas" panose="020B0609020204030204" pitchFamily="49" charset="0"/>
                <a:ea typeface="DejaVu Sans"/>
                <a:cs typeface="DejaVu Sans"/>
              </a:rPr>
              <a:t> </a:t>
            </a:r>
            <a:r>
              <a:rPr kumimoji="0" lang="fr-CA" sz="1400" i="0" u="none" strike="noStrike" kern="1200" cap="none" spc="-1" normalizeH="0" baseline="0" noProof="0">
                <a:ln>
                  <a:noFill/>
                </a:ln>
                <a:solidFill>
                  <a:schemeClr val="accent4">
                    <a:lumMod val="50000"/>
                  </a:schemeClr>
                </a:solidFill>
                <a:effectLst/>
                <a:uLnTx/>
                <a:uFillTx/>
                <a:latin typeface="Consolas" panose="020B0609020204030204" pitchFamily="49" charset="0"/>
                <a:ea typeface="DejaVu Sans"/>
                <a:cs typeface="DejaVu Sans"/>
              </a:rPr>
              <a:t>style</a:t>
            </a:r>
            <a:r>
              <a:rPr kumimoji="0" lang="fr-CA" sz="1400" i="0" u="none" strike="noStrike" kern="1200" cap="none" spc="-1" normalizeH="0" baseline="0" noProof="0">
                <a:ln>
                  <a:noFill/>
                </a:ln>
                <a:solidFill>
                  <a:srgbClr val="000000"/>
                </a:solidFill>
                <a:effectLst/>
                <a:uLnTx/>
                <a:uFillTx/>
                <a:latin typeface="Consolas" panose="020B0609020204030204" pitchFamily="49" charset="0"/>
                <a:ea typeface="DejaVu Sans"/>
                <a:cs typeface="DejaVu Sans"/>
              </a:rPr>
              <a:t>=</a:t>
            </a:r>
            <a:r>
              <a:rPr kumimoji="0" lang="fr-CA" sz="1400" i="0" u="none" strike="noStrike" kern="1200" cap="none" spc="-1" normalizeH="0" baseline="0" noProof="0">
                <a:ln>
                  <a:noFill/>
                </a:ln>
                <a:solidFill>
                  <a:srgbClr val="00B050"/>
                </a:solidFill>
                <a:effectLst/>
                <a:uLnTx/>
                <a:uFillTx/>
                <a:latin typeface="Consolas" panose="020B0609020204030204" pitchFamily="49" charset="0"/>
                <a:ea typeface="DejaVu Sans"/>
                <a:cs typeface="DejaVu Sans"/>
              </a:rPr>
              <a:t>"</a:t>
            </a:r>
            <a:r>
              <a:rPr kumimoji="0" lang="fr-CA" sz="1400" i="0" u="none" strike="noStrike" kern="1200" cap="none" spc="-1" normalizeH="0" baseline="0" noProof="0" err="1">
                <a:ln>
                  <a:noFill/>
                </a:ln>
                <a:solidFill>
                  <a:srgbClr val="00B050"/>
                </a:solidFill>
                <a:effectLst/>
                <a:uLnTx/>
                <a:uFillTx/>
                <a:latin typeface="Consolas" panose="020B0609020204030204" pitchFamily="49" charset="0"/>
                <a:ea typeface="DejaVu Sans"/>
                <a:cs typeface="DejaVu Sans"/>
              </a:rPr>
              <a:t>color</a:t>
            </a:r>
            <a:r>
              <a:rPr kumimoji="0" lang="fr-CA" sz="1400" i="0" u="none" strike="noStrike" kern="1200" cap="none" spc="-1" normalizeH="0" baseline="0" noProof="0">
                <a:ln>
                  <a:noFill/>
                </a:ln>
                <a:solidFill>
                  <a:srgbClr val="00B050"/>
                </a:solidFill>
                <a:effectLst/>
                <a:uLnTx/>
                <a:uFillTx/>
                <a:latin typeface="Consolas" panose="020B0609020204030204" pitchFamily="49" charset="0"/>
                <a:ea typeface="DejaVu Sans"/>
                <a:cs typeface="DejaVu Sans"/>
              </a:rPr>
              <a:t>: </a:t>
            </a:r>
            <a:r>
              <a:rPr kumimoji="0" lang="fr-CA" sz="1400" i="0" u="none" strike="noStrike" kern="1200" cap="none" spc="-1" normalizeH="0" baseline="0" noProof="0" err="1">
                <a:ln>
                  <a:noFill/>
                </a:ln>
                <a:solidFill>
                  <a:srgbClr val="00B050"/>
                </a:solidFill>
                <a:effectLst/>
                <a:uLnTx/>
                <a:uFillTx/>
                <a:latin typeface="Consolas" panose="020B0609020204030204" pitchFamily="49" charset="0"/>
                <a:ea typeface="DejaVu Sans"/>
                <a:cs typeface="DejaVu Sans"/>
              </a:rPr>
              <a:t>blue</a:t>
            </a:r>
            <a:r>
              <a:rPr kumimoji="0" lang="fr-CA" sz="1400" i="0" u="none" strike="noStrike" kern="1200" cap="none" spc="-1" normalizeH="0" baseline="0" noProof="0">
                <a:ln>
                  <a:noFill/>
                </a:ln>
                <a:solidFill>
                  <a:srgbClr val="00B050"/>
                </a:solidFill>
                <a:effectLst/>
                <a:uLnTx/>
                <a:uFillTx/>
                <a:latin typeface="Consolas" panose="020B0609020204030204" pitchFamily="49" charset="0"/>
                <a:ea typeface="DejaVu Sans"/>
                <a:cs typeface="DejaVu Sans"/>
              </a:rPr>
              <a:t>;" </a:t>
            </a:r>
            <a:r>
              <a:rPr kumimoji="0" lang="fr-CA" sz="1400" i="0" u="none" strike="noStrike" kern="1200" cap="none" spc="-1" normalizeH="0" baseline="0" noProof="0">
                <a:ln>
                  <a:noFill/>
                </a:ln>
                <a:solidFill>
                  <a:srgbClr val="000000"/>
                </a:solidFill>
                <a:effectLst/>
                <a:uLnTx/>
                <a:uFillTx/>
                <a:latin typeface="Consolas" panose="020B0609020204030204" pitchFamily="49" charset="0"/>
                <a:ea typeface="DejaVu Sans"/>
                <a:cs typeface="DejaVu Sans"/>
              </a:rPr>
              <a:t>&gt;Bonjour et bienvenue sur mon site !&lt;/</a:t>
            </a:r>
            <a:r>
              <a:rPr kumimoji="0" lang="fr-CA" sz="1400" i="0" u="none" strike="noStrike" kern="1200" cap="none" spc="-1" normalizeH="0" baseline="0" noProof="0">
                <a:ln>
                  <a:noFill/>
                </a:ln>
                <a:solidFill>
                  <a:srgbClr val="FF0000"/>
                </a:solidFill>
                <a:effectLst/>
                <a:uLnTx/>
                <a:uFillTx/>
                <a:latin typeface="Consolas" panose="020B0609020204030204" pitchFamily="49" charset="0"/>
                <a:ea typeface="DejaVu Sans"/>
                <a:cs typeface="DejaVu Sans"/>
              </a:rPr>
              <a:t>p</a:t>
            </a:r>
            <a:r>
              <a:rPr kumimoji="0" lang="fr-CA" sz="1400" i="0" u="none" strike="noStrike" kern="1200" cap="none" spc="-1" normalizeH="0" baseline="0" noProof="0">
                <a:ln>
                  <a:noFill/>
                </a:ln>
                <a:solidFill>
                  <a:srgbClr val="000000"/>
                </a:solidFill>
                <a:effectLst/>
                <a:uLnTx/>
                <a:uFillTx/>
                <a:latin typeface="Consolas" panose="020B0609020204030204" pitchFamily="49" charset="0"/>
                <a:ea typeface="DejaVu Sans"/>
                <a:cs typeface="DejaVu San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pic>
        <p:nvPicPr>
          <p:cNvPr id="3" name="Image 2">
            <a:extLst>
              <a:ext uri="{FF2B5EF4-FFF2-40B4-BE49-F238E27FC236}">
                <a16:creationId xmlns:a16="http://schemas.microsoft.com/office/drawing/2014/main" id="{FEB21989-88C3-8274-55F2-8AEBBF08030C}"/>
              </a:ext>
            </a:extLst>
          </p:cNvPr>
          <p:cNvPicPr>
            <a:picLocks noChangeAspect="1"/>
          </p:cNvPicPr>
          <p:nvPr/>
        </p:nvPicPr>
        <p:blipFill>
          <a:blip r:embed="rId3"/>
          <a:stretch>
            <a:fillRect/>
          </a:stretch>
        </p:blipFill>
        <p:spPr>
          <a:xfrm>
            <a:off x="8017265" y="4280844"/>
            <a:ext cx="2932430" cy="1987468"/>
          </a:xfrm>
          <a:prstGeom prst="rect">
            <a:avLst/>
          </a:prstGeom>
        </p:spPr>
      </p:pic>
      <p:pic>
        <p:nvPicPr>
          <p:cNvPr id="4" name="Image 3">
            <a:extLst>
              <a:ext uri="{FF2B5EF4-FFF2-40B4-BE49-F238E27FC236}">
                <a16:creationId xmlns:a16="http://schemas.microsoft.com/office/drawing/2014/main" id="{1CE3D4E0-5731-6CB8-033D-A47FA8D299C9}"/>
              </a:ext>
            </a:extLst>
          </p:cNvPr>
          <p:cNvPicPr>
            <a:picLocks noChangeAspect="1"/>
          </p:cNvPicPr>
          <p:nvPr/>
        </p:nvPicPr>
        <p:blipFill>
          <a:blip r:embed="rId4"/>
          <a:stretch>
            <a:fillRect/>
          </a:stretch>
        </p:blipFill>
        <p:spPr>
          <a:xfrm>
            <a:off x="1597249" y="4165010"/>
            <a:ext cx="4858933" cy="210330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63" name="Connecteur droit 12"/>
          <p:cNvCxnSpPr/>
          <p:nvPr/>
        </p:nvCxnSpPr>
        <p:spPr>
          <a:xfrm>
            <a:off x="240840" y="6459480"/>
            <a:ext cx="360" cy="398880"/>
          </a:xfrm>
          <a:prstGeom prst="straightConnector1">
            <a:avLst/>
          </a:prstGeom>
          <a:ln w="139700">
            <a:solidFill>
              <a:srgbClr val="ED7D31"/>
            </a:solidFill>
          </a:ln>
        </p:spPr>
      </p:cxnSp>
      <p:grpSp>
        <p:nvGrpSpPr>
          <p:cNvPr id="1064" name="Groupe 12"/>
          <p:cNvGrpSpPr/>
          <p:nvPr/>
        </p:nvGrpSpPr>
        <p:grpSpPr>
          <a:xfrm>
            <a:off x="9233640" y="-30600"/>
            <a:ext cx="2958120" cy="564840"/>
            <a:chOff x="9233640" y="-30600"/>
            <a:chExt cx="2958120" cy="564840"/>
          </a:xfrm>
        </p:grpSpPr>
        <p:sp>
          <p:nvSpPr>
            <p:cNvPr id="1065"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066"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067" name="Graphique 218"/>
          <p:cNvPicPr/>
          <p:nvPr/>
        </p:nvPicPr>
        <p:blipFill>
          <a:blip r:embed="rId2"/>
          <a:stretch/>
        </p:blipFill>
        <p:spPr>
          <a:xfrm>
            <a:off x="240840" y="193320"/>
            <a:ext cx="1424520" cy="311400"/>
          </a:xfrm>
          <a:prstGeom prst="rect">
            <a:avLst/>
          </a:prstGeom>
          <a:ln w="0">
            <a:noFill/>
          </a:ln>
        </p:spPr>
      </p:pic>
      <p:sp>
        <p:nvSpPr>
          <p:cNvPr id="1068"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069" name="Connecteur droit 12"/>
          <p:cNvCxnSpPr/>
          <p:nvPr/>
        </p:nvCxnSpPr>
        <p:spPr>
          <a:xfrm>
            <a:off x="10526040" y="70920"/>
            <a:ext cx="1416600" cy="360"/>
          </a:xfrm>
          <a:prstGeom prst="straightConnector1">
            <a:avLst/>
          </a:prstGeom>
          <a:ln w="57150">
            <a:solidFill>
              <a:srgbClr val="ED7D31"/>
            </a:solidFill>
          </a:ln>
        </p:spPr>
      </p:cxnSp>
      <p:sp>
        <p:nvSpPr>
          <p:cNvPr id="1070" name="PlaceHolder 1"/>
          <p:cNvSpPr>
            <a:spLocks noGrp="1"/>
          </p:cNvSpPr>
          <p:nvPr>
            <p:ph type="sldNum" idx="78"/>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76</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1071"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72"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Les pseudo-éléments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73" name="ZoneTexte 2"/>
          <p:cNvSpPr/>
          <p:nvPr/>
        </p:nvSpPr>
        <p:spPr>
          <a:xfrm>
            <a:off x="1369440" y="1241640"/>
            <a:ext cx="9451080" cy="40687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Un pseudo-élément CSS est utilisé pour styliser des parties spécifiées d'un élément.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Par exemple, il peut être utilisé pour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00000"/>
              </a:lnSpc>
              <a:spcBef>
                <a:spcPts val="0"/>
              </a:spcBef>
              <a:spcAft>
                <a:spcPts val="0"/>
              </a:spcAft>
              <a:buClr>
                <a:srgbClr val="000000"/>
              </a:buClr>
              <a:buSzTx/>
              <a:buFont typeface="StarSymbol"/>
              <a:buAutoNum type="arabicPeriod"/>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Styliser la première lettre, ou ligne, d'un élément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00000"/>
              </a:lnSpc>
              <a:spcBef>
                <a:spcPts val="0"/>
              </a:spcBef>
              <a:spcAft>
                <a:spcPts val="0"/>
              </a:spcAft>
              <a:buClr>
                <a:srgbClr val="000000"/>
              </a:buClr>
              <a:buSzTx/>
              <a:buFont typeface="StarSymbol"/>
              <a:buAutoNum type="arabicPeriod"/>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Insérer du contenu avant ou après le contenu d'un élément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A52A2A"/>
                </a:solidFill>
                <a:effectLst/>
                <a:uLnTx/>
                <a:uFillTx/>
                <a:latin typeface="Consolas"/>
                <a:ea typeface="Calibri"/>
                <a:cs typeface="DejaVu Sans"/>
              </a:rPr>
              <a:t>selector::pseudo-element </a:t>
            </a:r>
            <a:r>
              <a:rPr kumimoji="0" lang="fr-FR" sz="1800" b="0" i="0" u="none" strike="noStrike" kern="1200" cap="none" spc="-1" normalizeH="0" baseline="0" noProof="0">
                <a:ln>
                  <a:noFill/>
                </a:ln>
                <a:solidFill>
                  <a:srgbClr val="000000"/>
                </a:solidFill>
                <a:effectLst/>
                <a:uLnTx/>
                <a:uFillTx/>
                <a:latin typeface="Consolas"/>
                <a:ea typeface="Calibri"/>
                <a:cs typeface="DejaVu Sans"/>
              </a:rPr>
              <a:t>{</a:t>
            </a:r>
            <a:br>
              <a:rPr kumimoji="0" sz="1800" b="0" i="0" u="none" strike="noStrike" kern="1200" cap="none" spc="0" normalizeH="0" baseline="0" noProof="0">
                <a:ln>
                  <a:noFill/>
                </a:ln>
                <a:solidFill>
                  <a:srgbClr val="000000"/>
                </a:solidFill>
                <a:effectLst/>
                <a:uLnTx/>
                <a:uFillTx/>
                <a:latin typeface="Arial"/>
                <a:ea typeface="DejaVu Sans"/>
                <a:cs typeface="DejaVu Sans"/>
              </a:rPr>
            </a:br>
            <a:r>
              <a:rPr kumimoji="0" lang="fr-FR" sz="1800" b="0" i="0" u="none" strike="noStrike" kern="1200" cap="none" spc="-1" normalizeH="0" baseline="0" noProof="0">
                <a:ln>
                  <a:noFill/>
                </a:ln>
                <a:solidFill>
                  <a:srgbClr val="000000"/>
                </a:solidFill>
                <a:effectLst/>
                <a:uLnTx/>
                <a:uFillTx/>
                <a:latin typeface="Consolas"/>
                <a:ea typeface="Calibri"/>
                <a:cs typeface="DejaVu Sans"/>
              </a:rPr>
              <a:t>  </a:t>
            </a:r>
            <a:r>
              <a:rPr kumimoji="0" lang="fr-FR" sz="1800" b="0" i="0" u="none" strike="noStrike" kern="1200" cap="none" spc="-1" normalizeH="0" baseline="0" noProof="0">
                <a:ln>
                  <a:noFill/>
                </a:ln>
                <a:solidFill>
                  <a:srgbClr val="FF0000"/>
                </a:solidFill>
                <a:effectLst/>
                <a:uLnTx/>
                <a:uFillTx/>
                <a:latin typeface="Consolas"/>
                <a:ea typeface="Calibri"/>
                <a:cs typeface="DejaVu Sans"/>
              </a:rPr>
              <a:t>property</a:t>
            </a:r>
            <a:r>
              <a:rPr kumimoji="0" lang="fr-FR" sz="1800" b="0" i="0" u="none" strike="noStrike" kern="1200" cap="none" spc="-1" normalizeH="0" baseline="0" noProof="0">
                <a:ln>
                  <a:noFill/>
                </a:ln>
                <a:solidFill>
                  <a:srgbClr val="000000"/>
                </a:solidFill>
                <a:effectLst/>
                <a:uLnTx/>
                <a:uFillTx/>
                <a:latin typeface="Consolas"/>
                <a:ea typeface="Calibri"/>
                <a:cs typeface="DejaVu Sans"/>
              </a:rPr>
              <a:t>:</a:t>
            </a:r>
            <a:r>
              <a:rPr kumimoji="0" lang="fr-FR" sz="1800" b="0" i="0" u="none" strike="noStrike" kern="1200" cap="none" spc="-1" normalizeH="0" baseline="0" noProof="0">
                <a:ln>
                  <a:noFill/>
                </a:ln>
                <a:solidFill>
                  <a:srgbClr val="0000CD"/>
                </a:solidFill>
                <a:effectLst/>
                <a:uLnTx/>
                <a:uFillTx/>
                <a:latin typeface="Consolas"/>
                <a:ea typeface="Calibri"/>
                <a:cs typeface="DejaVu Sans"/>
              </a:rPr>
              <a:t> value</a:t>
            </a:r>
            <a:r>
              <a:rPr kumimoji="0" lang="fr-FR" sz="1800" b="0" i="0" u="none" strike="noStrike" kern="1200" cap="none" spc="-1" normalizeH="0" baseline="0" noProof="0">
                <a:ln>
                  <a:noFill/>
                </a:ln>
                <a:solidFill>
                  <a:srgbClr val="000000"/>
                </a:solidFill>
                <a:effectLst/>
                <a:uLnTx/>
                <a:uFillTx/>
                <a:latin typeface="Consolas"/>
                <a:ea typeface="Calibri"/>
                <a:cs typeface="DejaVu Sans"/>
              </a:rPr>
              <a:t>;</a:t>
            </a:r>
            <a:br>
              <a:rPr kumimoji="0" sz="1800" b="0" i="0" u="none" strike="noStrike" kern="1200" cap="none" spc="0" normalizeH="0" baseline="0" noProof="0">
                <a:ln>
                  <a:noFill/>
                </a:ln>
                <a:solidFill>
                  <a:srgbClr val="000000"/>
                </a:solidFill>
                <a:effectLst/>
                <a:uLnTx/>
                <a:uFillTx/>
                <a:latin typeface="Arial"/>
                <a:ea typeface="DejaVu Sans"/>
                <a:cs typeface="DejaVu Sans"/>
              </a:rPr>
            </a:br>
            <a:r>
              <a:rPr kumimoji="0" lang="fr-FR" sz="1800" b="0" i="0" u="none" strike="noStrike" kern="1200" cap="none" spc="-1" normalizeH="0" baseline="0" noProof="0">
                <a:ln>
                  <a:noFill/>
                </a:ln>
                <a:solidFill>
                  <a:srgbClr val="000000"/>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Exemple :</a:t>
            </a:r>
            <a:r>
              <a:rPr kumimoji="0" lang="fr-FR" sz="1800" b="0" i="0" u="none" strike="noStrike" kern="1200" cap="none" spc="-1" normalizeH="0" baseline="0" noProof="0">
                <a:ln>
                  <a:noFill/>
                </a:ln>
                <a:solidFill>
                  <a:srgbClr val="000000"/>
                </a:solidFill>
                <a:effectLst/>
                <a:uLnTx/>
                <a:uFillTx/>
                <a:latin typeface="Consolas"/>
                <a:ea typeface="Calibri"/>
                <a:cs typeface="DejaVu Sans"/>
              </a:rPr>
              <a:t> </a:t>
            </a:r>
            <a:r>
              <a:rPr kumimoji="0" lang="en-US" sz="1800" b="0" i="0" u="none" strike="noStrike" kern="1200" cap="none" spc="-1" normalizeH="0" baseline="0" noProof="0">
                <a:ln>
                  <a:noFill/>
                </a:ln>
                <a:solidFill>
                  <a:srgbClr val="A52A2A"/>
                </a:solidFill>
                <a:effectLst/>
                <a:uLnTx/>
                <a:uFillTx/>
                <a:latin typeface="Consolas"/>
                <a:ea typeface="Calibri"/>
                <a:cs typeface="DejaVu Sans"/>
              </a:rPr>
              <a:t>p::first-line </a:t>
            </a:r>
            <a:r>
              <a:rPr kumimoji="0" lang="en-US" sz="1800" b="0" i="0" u="none" strike="noStrike" kern="1200" cap="none" spc="-1" normalizeH="0" baseline="0" noProof="0">
                <a:ln>
                  <a:noFill/>
                </a:ln>
                <a:solidFill>
                  <a:srgbClr val="000000"/>
                </a:solidFill>
                <a:effectLst/>
                <a:uLnTx/>
                <a:uFillTx/>
                <a:latin typeface="Consolas"/>
                <a:ea typeface="Calibri"/>
                <a:cs typeface="DejaVu Sans"/>
              </a:rPr>
              <a:t>{</a:t>
            </a:r>
            <a:r>
              <a:rPr kumimoji="0" lang="en-US" sz="1800" b="0" i="0" u="none" strike="noStrike" kern="1200" cap="none" spc="-1" normalizeH="0" baseline="0" noProof="0">
                <a:ln>
                  <a:noFill/>
                </a:ln>
                <a:solidFill>
                  <a:srgbClr val="FF0000"/>
                </a:solidFill>
                <a:effectLst/>
                <a:uLnTx/>
                <a:uFillTx/>
                <a:latin typeface="Consolas"/>
                <a:ea typeface="Calibri"/>
                <a:cs typeface="DejaVu Sans"/>
              </a:rPr>
              <a:t>color:</a:t>
            </a:r>
            <a:r>
              <a:rPr kumimoji="0" lang="en-US" sz="1800" b="0" i="0" u="none" strike="noStrike" kern="1200" cap="none" spc="-1" normalizeH="0" baseline="0" noProof="0">
                <a:ln>
                  <a:noFill/>
                </a:ln>
                <a:solidFill>
                  <a:srgbClr val="000000"/>
                </a:solidFill>
                <a:effectLst/>
                <a:uLnTx/>
                <a:uFillTx/>
                <a:latin typeface="Consolas"/>
                <a:ea typeface="Calibri"/>
                <a:cs typeface="DejaVu Sans"/>
              </a:rPr>
              <a:t> </a:t>
            </a:r>
            <a:r>
              <a:rPr kumimoji="0" lang="en-US" sz="1800" b="0" i="0" u="none" strike="noStrike" kern="1200" cap="none" spc="-1" normalizeH="0" baseline="0" noProof="0">
                <a:ln>
                  <a:noFill/>
                </a:ln>
                <a:solidFill>
                  <a:srgbClr val="0000CD"/>
                </a:solidFill>
                <a:effectLst/>
                <a:uLnTx/>
                <a:uFillTx/>
                <a:latin typeface="Consolas"/>
                <a:ea typeface="Calibri"/>
                <a:cs typeface="DejaVu Sans"/>
              </a:rPr>
              <a:t>red</a:t>
            </a:r>
            <a:r>
              <a:rPr kumimoji="0" lang="en-US" sz="1800" b="0" i="0" u="none" strike="noStrike" kern="1200" cap="none" spc="-1" normalizeH="0" baseline="0" noProof="0">
                <a:ln>
                  <a:noFill/>
                </a:ln>
                <a:solidFill>
                  <a:srgbClr val="000000"/>
                </a:solidFill>
                <a:effectLst/>
                <a:uLnTx/>
                <a:uFillTx/>
                <a:latin typeface="Consolas"/>
                <a:ea typeface="Calibri"/>
                <a:cs typeface="DejaVu Sans"/>
              </a:rPr>
              <a:t>; </a:t>
            </a:r>
            <a:r>
              <a:rPr kumimoji="0" lang="en-US" sz="1800" b="0" i="0" u="none" strike="noStrike" kern="1200" cap="none" spc="-1" normalizeH="0" baseline="0" noProof="0">
                <a:ln>
                  <a:noFill/>
                </a:ln>
                <a:solidFill>
                  <a:srgbClr val="FF0000"/>
                </a:solidFill>
                <a:effectLst/>
                <a:uLnTx/>
                <a:uFillTx/>
                <a:latin typeface="Consolas"/>
                <a:ea typeface="Calibri"/>
                <a:cs typeface="DejaVu Sans"/>
              </a:rPr>
              <a:t>text-transform:</a:t>
            </a:r>
            <a:r>
              <a:rPr kumimoji="0" lang="en-US" sz="1800" b="0" i="0" u="none" strike="noStrike" kern="1200" cap="none" spc="-1" normalizeH="0" baseline="0" noProof="0">
                <a:ln>
                  <a:noFill/>
                </a:ln>
                <a:solidFill>
                  <a:srgbClr val="000000"/>
                </a:solidFill>
                <a:effectLst/>
                <a:uLnTx/>
                <a:uFillTx/>
                <a:latin typeface="Consolas"/>
                <a:ea typeface="Calibri"/>
                <a:cs typeface="DejaVu Sans"/>
              </a:rPr>
              <a:t> </a:t>
            </a:r>
            <a:r>
              <a:rPr kumimoji="0" lang="en-US" sz="1800" b="0" i="0" u="none" strike="noStrike" kern="1200" cap="none" spc="-1" normalizeH="0" baseline="0" noProof="0">
                <a:ln>
                  <a:noFill/>
                </a:ln>
                <a:solidFill>
                  <a:srgbClr val="0000CD"/>
                </a:solidFill>
                <a:effectLst/>
                <a:uLnTx/>
                <a:uFillTx/>
                <a:latin typeface="Consolas"/>
                <a:ea typeface="Calibri"/>
                <a:cs typeface="DejaVu Sans"/>
              </a:rPr>
              <a:t>uppercase</a:t>
            </a:r>
            <a:r>
              <a:rPr kumimoji="0" lang="en-US" sz="1800" b="0" i="0" u="none" strike="noStrike" kern="1200" cap="none" spc="-1" normalizeH="0" baseline="0" noProof="0">
                <a:ln>
                  <a:noFill/>
                </a:ln>
                <a:solidFill>
                  <a:srgbClr val="000000"/>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1" normalizeH="0" baseline="0" noProof="0">
                <a:ln>
                  <a:noFill/>
                </a:ln>
                <a:solidFill>
                  <a:srgbClr val="000000"/>
                </a:solidFill>
                <a:effectLst/>
                <a:uLnTx/>
                <a:uFillTx/>
                <a:latin typeface="Calibri"/>
                <a:ea typeface="Calibri"/>
                <a:cs typeface="DejaVu Sans"/>
              </a:rPr>
              <a:t> -&gt; La première ligne de chaque paragraphe sera en rouge et en majuscules.</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000000"/>
                </a:solidFill>
                <a:effectLst/>
                <a:uLnTx/>
                <a:uFillTx/>
                <a:latin typeface="Calibri"/>
                <a:ea typeface="Calibri"/>
                <a:cs typeface="DejaVu Sans"/>
              </a:rPr>
              <a:t>Liste complete des pseudo-éléments : </a:t>
            </a:r>
            <a:r>
              <a:rPr kumimoji="0" lang="en-US" sz="1800" b="0" i="0" u="sng" strike="noStrike" kern="1200" cap="none" spc="-1" normalizeH="0" baseline="0" noProof="0">
                <a:ln>
                  <a:noFill/>
                </a:ln>
                <a:solidFill>
                  <a:srgbClr val="0563C1"/>
                </a:solidFill>
                <a:effectLst/>
                <a:uLnTx/>
                <a:uFillTx/>
                <a:latin typeface="Calibri"/>
                <a:ea typeface="Calibri"/>
                <a:cs typeface="DejaVu Sans"/>
                <a:hlinkClick r:id="rId3"/>
              </a:rPr>
              <a:t>https://www.w3schools.com/css/css_pseudo_elements.asp</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a:solidFill>
                  <a:srgbClr val="000000"/>
                </a:solidFill>
                <a:latin typeface="Calibri"/>
              </a:rPr>
              <a:t>Exercice </a:t>
            </a:r>
            <a:r>
              <a:rPr lang="fr-FR" sz="1900" b="1" spc="-1">
                <a:solidFill>
                  <a:srgbClr val="000000"/>
                </a:solidFill>
                <a:latin typeface="Calibri"/>
              </a:rPr>
              <a:t>pseudo-élément / </a:t>
            </a:r>
            <a:r>
              <a:rPr lang="fr-FR" sz="1900" b="1" spc="-1" err="1">
                <a:solidFill>
                  <a:srgbClr val="000000"/>
                </a:solidFill>
                <a:latin typeface="Calibri"/>
              </a:rPr>
              <a:t>float</a:t>
            </a:r>
            <a:endParaRPr lang="fr-FR" sz="1900" b="0" strike="noStrike" spc="-1">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r>
              <a:rPr lang="fr-FR" sz="1600" b="0" strike="noStrike" spc="-1">
                <a:solidFill>
                  <a:srgbClr val="000000"/>
                </a:solidFill>
                <a:latin typeface="Calibri" panose="020F0502020204030204" pitchFamily="34" charset="0"/>
                <a:cs typeface="Calibri" panose="020F0502020204030204" pitchFamily="34" charset="0"/>
              </a:rPr>
              <a:t>Dans votre fichier CSS :</a:t>
            </a:r>
          </a:p>
          <a:p>
            <a:endParaRPr lang="fr-FR" sz="1600" b="0" strike="noStrike" spc="-1">
              <a:solidFill>
                <a:srgbClr val="000000"/>
              </a:solidFill>
              <a:latin typeface="Calibri" panose="020F0502020204030204" pitchFamily="34" charset="0"/>
              <a:cs typeface="Calibri" panose="020F0502020204030204" pitchFamily="34" charset="0"/>
            </a:endParaRPr>
          </a:p>
          <a:p>
            <a:pPr marL="800100" lvl="1" indent="-342900">
              <a:buFont typeface="+mj-lt"/>
              <a:buAutoNum type="arabicPeriod"/>
            </a:pPr>
            <a:r>
              <a:rPr lang="fr-FR" sz="1600" spc="-1">
                <a:solidFill>
                  <a:srgbClr val="000000"/>
                </a:solidFill>
                <a:latin typeface="Calibri" panose="020F0502020204030204" pitchFamily="34" charset="0"/>
                <a:cs typeface="Calibri" panose="020F0502020204030204" pitchFamily="34" charset="0"/>
              </a:rPr>
              <a:t>Transformez la première lettre de votre paragraphe de manière à ce que la taille de la police de caractère soit de 3rem, d’une couleur de votre choix et avec une marge externe à droite de 1rem ;</a:t>
            </a:r>
          </a:p>
          <a:p>
            <a:pPr marL="800100" lvl="1" indent="-342900">
              <a:buFont typeface="+mj-lt"/>
              <a:buAutoNum type="arabicPeriod"/>
            </a:pPr>
            <a:r>
              <a:rPr lang="fr-FR" sz="1600" spc="-1">
                <a:solidFill>
                  <a:srgbClr val="000000"/>
                </a:solidFill>
                <a:latin typeface="Calibri" panose="020F0502020204030204" pitchFamily="34" charset="0"/>
                <a:cs typeface="Calibri" panose="020F0502020204030204" pitchFamily="34" charset="0"/>
              </a:rPr>
              <a:t>Mettez cette première lettre flottante à gauche ;</a:t>
            </a:r>
            <a:endParaRPr lang="fr-FR" sz="1600" b="0" strike="noStrike" spc="-1">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endParaRPr lang="fr-FR" sz="1600" strike="noStrike" spc="-1">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52326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74" name="Connecteur droit 12"/>
          <p:cNvCxnSpPr/>
          <p:nvPr/>
        </p:nvCxnSpPr>
        <p:spPr>
          <a:xfrm>
            <a:off x="240840" y="6459480"/>
            <a:ext cx="360" cy="398880"/>
          </a:xfrm>
          <a:prstGeom prst="straightConnector1">
            <a:avLst/>
          </a:prstGeom>
          <a:ln w="139700">
            <a:solidFill>
              <a:srgbClr val="ED7D31"/>
            </a:solidFill>
          </a:ln>
        </p:spPr>
      </p:cxnSp>
      <p:grpSp>
        <p:nvGrpSpPr>
          <p:cNvPr id="1075" name="Groupe 12"/>
          <p:cNvGrpSpPr/>
          <p:nvPr/>
        </p:nvGrpSpPr>
        <p:grpSpPr>
          <a:xfrm>
            <a:off x="9233640" y="-30600"/>
            <a:ext cx="2958120" cy="564840"/>
            <a:chOff x="9233640" y="-30600"/>
            <a:chExt cx="2958120" cy="564840"/>
          </a:xfrm>
        </p:grpSpPr>
        <p:sp>
          <p:nvSpPr>
            <p:cNvPr id="107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077"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078" name="Graphique 218"/>
          <p:cNvPicPr/>
          <p:nvPr/>
        </p:nvPicPr>
        <p:blipFill>
          <a:blip r:embed="rId2"/>
          <a:stretch/>
        </p:blipFill>
        <p:spPr>
          <a:xfrm>
            <a:off x="240840" y="193320"/>
            <a:ext cx="1424520" cy="311400"/>
          </a:xfrm>
          <a:prstGeom prst="rect">
            <a:avLst/>
          </a:prstGeom>
          <a:ln w="0">
            <a:noFill/>
          </a:ln>
        </p:spPr>
      </p:pic>
      <p:sp>
        <p:nvSpPr>
          <p:cNvPr id="1079"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080" name="Connecteur droit 12"/>
          <p:cNvCxnSpPr/>
          <p:nvPr/>
        </p:nvCxnSpPr>
        <p:spPr>
          <a:xfrm>
            <a:off x="10526040" y="70920"/>
            <a:ext cx="1416600" cy="360"/>
          </a:xfrm>
          <a:prstGeom prst="straightConnector1">
            <a:avLst/>
          </a:prstGeom>
          <a:ln w="57150">
            <a:solidFill>
              <a:srgbClr val="ED7D31"/>
            </a:solidFill>
          </a:ln>
        </p:spPr>
      </p:cxnSp>
      <p:sp>
        <p:nvSpPr>
          <p:cNvPr id="1081" name="PlaceHolder 1"/>
          <p:cNvSpPr>
            <a:spLocks noGrp="1"/>
          </p:cNvSpPr>
          <p:nvPr>
            <p:ph type="sldNum" idx="79"/>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77</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1082"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83"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L'opacité</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84" name="ZoneTexte 2"/>
          <p:cNvSpPr/>
          <p:nvPr/>
        </p:nvSpPr>
        <p:spPr>
          <a:xfrm>
            <a:off x="2444040" y="2091600"/>
            <a:ext cx="7292160" cy="31464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ts val="11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img</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opacity: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0.5</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 opacité de 50%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Calibri"/>
                <a:cs typeface="DejaVu Sans"/>
              </a:rPr>
              <a:t>img</a:t>
            </a:r>
            <a:r>
              <a:rPr kumimoji="0" lang="fr-FR" sz="1800" b="0" i="0" u="none" strike="noStrike" kern="1200" cap="none" spc="-1" normalizeH="0" baseline="0" noProof="0">
                <a:ln>
                  <a:noFill/>
                </a:ln>
                <a:solidFill>
                  <a:srgbClr val="986801"/>
                </a:solidFill>
                <a:effectLst/>
                <a:uLnTx/>
                <a:uFillTx/>
                <a:latin typeface="Consolas"/>
                <a:ea typeface="Calibri"/>
                <a:cs typeface="DejaVu Sans"/>
              </a:rPr>
              <a:t>:hover</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opacity: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1.0</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 opacité de 100%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5" name="Connecteur droit 12"/>
          <p:cNvCxnSpPr/>
          <p:nvPr/>
        </p:nvCxnSpPr>
        <p:spPr>
          <a:xfrm>
            <a:off x="240840" y="6459480"/>
            <a:ext cx="360" cy="398880"/>
          </a:xfrm>
          <a:prstGeom prst="straightConnector1">
            <a:avLst/>
          </a:prstGeom>
          <a:ln w="139700">
            <a:solidFill>
              <a:srgbClr val="ED7D31"/>
            </a:solidFill>
          </a:ln>
        </p:spPr>
      </p:cxnSp>
      <p:grpSp>
        <p:nvGrpSpPr>
          <p:cNvPr id="1086" name="Groupe 12"/>
          <p:cNvGrpSpPr/>
          <p:nvPr/>
        </p:nvGrpSpPr>
        <p:grpSpPr>
          <a:xfrm>
            <a:off x="9233640" y="-30600"/>
            <a:ext cx="2958120" cy="564840"/>
            <a:chOff x="9233640" y="-30600"/>
            <a:chExt cx="2958120" cy="564840"/>
          </a:xfrm>
        </p:grpSpPr>
        <p:sp>
          <p:nvSpPr>
            <p:cNvPr id="1087"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088"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089" name="Graphique 218"/>
          <p:cNvPicPr/>
          <p:nvPr/>
        </p:nvPicPr>
        <p:blipFill>
          <a:blip r:embed="rId2"/>
          <a:stretch/>
        </p:blipFill>
        <p:spPr>
          <a:xfrm>
            <a:off x="240840" y="193320"/>
            <a:ext cx="1424520" cy="311400"/>
          </a:xfrm>
          <a:prstGeom prst="rect">
            <a:avLst/>
          </a:prstGeom>
          <a:ln w="0">
            <a:noFill/>
          </a:ln>
        </p:spPr>
      </p:pic>
      <p:sp>
        <p:nvSpPr>
          <p:cNvPr id="1090"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091" name="Connecteur droit 12"/>
          <p:cNvCxnSpPr/>
          <p:nvPr/>
        </p:nvCxnSpPr>
        <p:spPr>
          <a:xfrm>
            <a:off x="10526040" y="70920"/>
            <a:ext cx="1416600" cy="360"/>
          </a:xfrm>
          <a:prstGeom prst="straightConnector1">
            <a:avLst/>
          </a:prstGeom>
          <a:ln w="57150">
            <a:solidFill>
              <a:srgbClr val="ED7D31"/>
            </a:solidFill>
          </a:ln>
        </p:spPr>
      </p:cxnSp>
      <p:sp>
        <p:nvSpPr>
          <p:cNvPr id="1092" name="PlaceHolder 1"/>
          <p:cNvSpPr>
            <a:spLocks noGrp="1"/>
          </p:cNvSpPr>
          <p:nvPr>
            <p:ph type="sldNum" idx="80"/>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78</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1093"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94"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agencement du contenu</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95" name="Rectangle 4"/>
          <p:cNvSpPr/>
          <p:nvPr/>
        </p:nvSpPr>
        <p:spPr>
          <a:xfrm>
            <a:off x="1097280" y="1814760"/>
            <a:ext cx="9426960" cy="913680"/>
          </a:xfrm>
          <a:prstGeom prst="rect">
            <a:avLst/>
          </a:prstGeom>
          <a:noFill/>
          <a:ln w="0">
            <a:noFill/>
          </a:ln>
        </p:spPr>
        <p:style>
          <a:lnRef idx="0">
            <a:scrgbClr r="0" g="0" b="0"/>
          </a:lnRef>
          <a:fillRef idx="0">
            <a:scrgbClr r="0" g="0" b="0"/>
          </a:fillRef>
          <a:effectRef idx="0">
            <a:scrgbClr r="0" g="0" b="0"/>
          </a:effectRef>
          <a:fontRef idx="minor"/>
        </p:style>
        <p:txBody>
          <a:bodyPr numCol="1" spc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Le principe de la mise en page avec Flexbox est simple : vous définissez un conteneur, et à l'intérieur vous y placez plusieurs éléments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pic>
        <p:nvPicPr>
          <p:cNvPr id="1096" name="Image 6" descr="Un conteneur et ses éléments"/>
          <p:cNvPicPr/>
          <p:nvPr/>
        </p:nvPicPr>
        <p:blipFill>
          <a:blip r:embed="rId3"/>
          <a:srcRect t="17664" b="12231"/>
          <a:stretch/>
        </p:blipFill>
        <p:spPr>
          <a:xfrm>
            <a:off x="2981880" y="2561760"/>
            <a:ext cx="5668560" cy="1722240"/>
          </a:xfrm>
          <a:prstGeom prst="rect">
            <a:avLst/>
          </a:prstGeom>
          <a:ln w="0">
            <a:noFill/>
          </a:ln>
        </p:spPr>
      </p:pic>
      <p:sp>
        <p:nvSpPr>
          <p:cNvPr id="1097" name="Rectangle 9"/>
          <p:cNvSpPr/>
          <p:nvPr/>
        </p:nvSpPr>
        <p:spPr>
          <a:xfrm>
            <a:off x="998640" y="4308840"/>
            <a:ext cx="10438200" cy="365040"/>
          </a:xfrm>
          <a:prstGeom prst="rect">
            <a:avLst/>
          </a:prstGeom>
          <a:noFill/>
          <a:ln w="0">
            <a:noFill/>
          </a:ln>
        </p:spPr>
        <p:style>
          <a:lnRef idx="0">
            <a:scrgbClr r="0" g="0" b="0"/>
          </a:lnRef>
          <a:fillRef idx="0">
            <a:scrgbClr r="0" g="0" b="0"/>
          </a:fillRef>
          <a:effectRef idx="0">
            <a:scrgbClr r="0" g="0" b="0"/>
          </a:effectRef>
          <a:fontRef idx="minor"/>
        </p:style>
        <p:txBody>
          <a:bodyPr numCol="1" spc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Le conteneur est une balise HTML, et les éléments sont d'autres balises HTML à l'intérieur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98" name="ZoneTexte 17"/>
          <p:cNvSpPr/>
          <p:nvPr/>
        </p:nvSpPr>
        <p:spPr>
          <a:xfrm>
            <a:off x="2699280" y="5053320"/>
            <a:ext cx="6798960" cy="1003680"/>
          </a:xfrm>
          <a:prstGeom prst="rect">
            <a:avLst/>
          </a:prstGeom>
          <a:solidFill>
            <a:schemeClr val="tx1"/>
          </a:solidFill>
          <a:ln w="0">
            <a:noFill/>
          </a:ln>
        </p:spPr>
        <p:style>
          <a:lnRef idx="0">
            <a:scrgbClr r="0" g="0" b="0"/>
          </a:lnRef>
          <a:fillRef idx="0">
            <a:scrgbClr r="0" g="0" b="0"/>
          </a:fillRef>
          <a:effectRef idx="0">
            <a:scrgbClr r="0" g="0" b="0"/>
          </a:effectRef>
          <a:fontRef idx="minor"/>
        </p:style>
        <p:txBody>
          <a:bodyPr anchor="t">
            <a:spAutoFit/>
          </a:bodyPr>
          <a:lstStyle/>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dirty="0">
                <a:ln>
                  <a:noFill/>
                </a:ln>
                <a:solidFill>
                  <a:srgbClr val="FFFFFF"/>
                </a:solidFill>
                <a:effectLst/>
                <a:uLnTx/>
                <a:uFillTx/>
                <a:latin typeface="Consolas"/>
                <a:ea typeface="Times New Roman"/>
                <a:cs typeface="DejaVu Sans"/>
              </a:rPr>
              <a:t>&lt;</a:t>
            </a:r>
            <a:r>
              <a:rPr kumimoji="0" lang="fr-FR" sz="1200" b="0" i="0" u="none" strike="noStrike" kern="1200" cap="none" spc="-1" normalizeH="0" baseline="0" noProof="0" dirty="0">
                <a:ln>
                  <a:noFill/>
                </a:ln>
                <a:solidFill>
                  <a:srgbClr val="FE4481"/>
                </a:solidFill>
                <a:effectLst/>
                <a:uLnTx/>
                <a:uFillTx/>
                <a:latin typeface="Consolas"/>
                <a:ea typeface="Times New Roman"/>
                <a:cs typeface="DejaVu Sans"/>
              </a:rPr>
              <a:t>div</a:t>
            </a:r>
            <a:r>
              <a:rPr kumimoji="0" lang="fr-FR" sz="1200" b="0" i="0" u="none" strike="noStrike" kern="1200" cap="none" spc="-1" normalizeH="0" baseline="0" noProof="0" dirty="0">
                <a:ln>
                  <a:noFill/>
                </a:ln>
                <a:solidFill>
                  <a:srgbClr val="F8F8F2"/>
                </a:solidFill>
                <a:effectLst/>
                <a:uLnTx/>
                <a:uFillTx/>
                <a:latin typeface="Consolas"/>
                <a:ea typeface="Times New Roman"/>
                <a:cs typeface="DejaVu Sans"/>
              </a:rPr>
              <a:t> </a:t>
            </a:r>
            <a:r>
              <a:rPr kumimoji="0" lang="fr-FR" sz="1200" b="0" i="0" u="none" strike="noStrike" kern="1200" cap="none" spc="-1" normalizeH="0" baseline="0" noProof="0" dirty="0">
                <a:ln>
                  <a:noFill/>
                </a:ln>
                <a:solidFill>
                  <a:srgbClr val="A6E22E"/>
                </a:solidFill>
                <a:effectLst/>
                <a:uLnTx/>
                <a:uFillTx/>
                <a:latin typeface="Consolas"/>
                <a:ea typeface="Times New Roman"/>
                <a:cs typeface="DejaVu Sans"/>
              </a:rPr>
              <a:t>id</a:t>
            </a:r>
            <a:r>
              <a:rPr kumimoji="0" lang="fr-FR" sz="1200" b="0" i="0" u="none" strike="noStrike" kern="1200" cap="none" spc="-1" normalizeH="0" baseline="0" noProof="0" dirty="0">
                <a:ln>
                  <a:noFill/>
                </a:ln>
                <a:solidFill>
                  <a:srgbClr val="FE4481"/>
                </a:solidFill>
                <a:effectLst/>
                <a:uLnTx/>
                <a:uFillTx/>
                <a:latin typeface="Consolas"/>
                <a:ea typeface="Times New Roman"/>
                <a:cs typeface="DejaVu Sans"/>
              </a:rPr>
              <a:t>=</a:t>
            </a:r>
            <a:r>
              <a:rPr kumimoji="0" lang="fr-FR" sz="1200" b="0" i="0" u="none" strike="noStrike" kern="1200" cap="none" spc="-1" normalizeH="0" baseline="0" noProof="0" dirty="0">
                <a:ln>
                  <a:noFill/>
                </a:ln>
                <a:solidFill>
                  <a:srgbClr val="E6DB74"/>
                </a:solidFill>
                <a:effectLst/>
                <a:uLnTx/>
                <a:uFillTx/>
                <a:latin typeface="Consolas"/>
                <a:ea typeface="Times New Roman"/>
                <a:cs typeface="DejaVu Sans"/>
              </a:rPr>
              <a:t>"conteneur"</a:t>
            </a:r>
            <a:r>
              <a:rPr kumimoji="0" lang="fr-FR" sz="1200" b="0" i="0" u="none" strike="noStrike" kern="1200" cap="none" spc="-1" normalizeH="0" baseline="0" noProof="0" dirty="0">
                <a:ln>
                  <a:noFill/>
                </a:ln>
                <a:solidFill>
                  <a:srgbClr val="FFFFFF"/>
                </a:solidFill>
                <a:effectLst/>
                <a:uLnTx/>
                <a:uFillTx/>
                <a:latin typeface="Consolas"/>
                <a:ea typeface="Times New Roman"/>
                <a:cs typeface="DejaVu Sans"/>
              </a:rPr>
              <a:t>&gt;</a:t>
            </a:r>
            <a:endParaRPr kumimoji="0" lang="fr-FR" sz="1200" b="0" i="0" u="none" strike="noStrike" kern="1200" cap="none" spc="-1" normalizeH="0" baseline="0" noProof="0" dirty="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dirty="0">
                <a:ln>
                  <a:noFill/>
                </a:ln>
                <a:solidFill>
                  <a:srgbClr val="F8F8F2"/>
                </a:solidFill>
                <a:effectLst/>
                <a:uLnTx/>
                <a:uFillTx/>
                <a:latin typeface="Consolas"/>
                <a:ea typeface="Times New Roman"/>
                <a:cs typeface="DejaVu Sans"/>
              </a:rPr>
              <a:t>    </a:t>
            </a:r>
            <a:r>
              <a:rPr kumimoji="0" lang="fr-FR" sz="1200" b="0" i="0" u="none" strike="noStrike" kern="1200" cap="none" spc="-1" normalizeH="0" baseline="0" noProof="0" dirty="0">
                <a:ln>
                  <a:noFill/>
                </a:ln>
                <a:solidFill>
                  <a:srgbClr val="FFFFFF"/>
                </a:solidFill>
                <a:effectLst/>
                <a:uLnTx/>
                <a:uFillTx/>
                <a:latin typeface="Consolas"/>
                <a:ea typeface="Times New Roman"/>
                <a:cs typeface="DejaVu Sans"/>
              </a:rPr>
              <a:t>&lt;</a:t>
            </a:r>
            <a:r>
              <a:rPr kumimoji="0" lang="fr-FR" sz="1200" b="0" i="0" u="none" strike="noStrike" kern="1200" cap="none" spc="-1" normalizeH="0" baseline="0" noProof="0" dirty="0">
                <a:ln>
                  <a:noFill/>
                </a:ln>
                <a:solidFill>
                  <a:srgbClr val="FE4481"/>
                </a:solidFill>
                <a:effectLst/>
                <a:uLnTx/>
                <a:uFillTx/>
                <a:latin typeface="Consolas"/>
                <a:ea typeface="Times New Roman"/>
                <a:cs typeface="DejaVu Sans"/>
              </a:rPr>
              <a:t>div</a:t>
            </a:r>
            <a:r>
              <a:rPr kumimoji="0" lang="fr-FR" sz="1200" b="0" i="0" u="none" strike="noStrike" kern="1200" cap="none" spc="-1" normalizeH="0" baseline="0" noProof="0" dirty="0">
                <a:ln>
                  <a:noFill/>
                </a:ln>
                <a:solidFill>
                  <a:srgbClr val="F8F8F2"/>
                </a:solidFill>
                <a:effectLst/>
                <a:uLnTx/>
                <a:uFillTx/>
                <a:latin typeface="Consolas"/>
                <a:ea typeface="Times New Roman"/>
                <a:cs typeface="DejaVu Sans"/>
              </a:rPr>
              <a:t> </a:t>
            </a:r>
            <a:r>
              <a:rPr kumimoji="0" lang="fr-FR" sz="1200" b="0" i="0" u="none" strike="noStrike" kern="1200" cap="none" spc="-1" normalizeH="0" baseline="0" noProof="0" dirty="0">
                <a:ln>
                  <a:noFill/>
                </a:ln>
                <a:solidFill>
                  <a:srgbClr val="A6E22E"/>
                </a:solidFill>
                <a:effectLst/>
                <a:uLnTx/>
                <a:uFillTx/>
                <a:latin typeface="Consolas"/>
                <a:ea typeface="Times New Roman"/>
                <a:cs typeface="DejaVu Sans"/>
              </a:rPr>
              <a:t>class</a:t>
            </a:r>
            <a:r>
              <a:rPr kumimoji="0" lang="fr-FR" sz="1200" b="0" i="0" u="none" strike="noStrike" kern="1200" cap="none" spc="-1" normalizeH="0" baseline="0" noProof="0" dirty="0">
                <a:ln>
                  <a:noFill/>
                </a:ln>
                <a:solidFill>
                  <a:srgbClr val="FE4481"/>
                </a:solidFill>
                <a:effectLst/>
                <a:uLnTx/>
                <a:uFillTx/>
                <a:latin typeface="Consolas"/>
                <a:ea typeface="Times New Roman"/>
                <a:cs typeface="DejaVu Sans"/>
              </a:rPr>
              <a:t>=</a:t>
            </a:r>
            <a:r>
              <a:rPr kumimoji="0" lang="fr-FR" sz="1200" b="0" i="0" u="none" strike="noStrike" kern="1200" cap="none" spc="-1" normalizeH="0" baseline="0" noProof="0" dirty="0">
                <a:ln>
                  <a:noFill/>
                </a:ln>
                <a:solidFill>
                  <a:srgbClr val="E6DB74"/>
                </a:solidFill>
                <a:effectLst/>
                <a:uLnTx/>
                <a:uFillTx/>
                <a:latin typeface="Consolas"/>
                <a:ea typeface="Times New Roman"/>
                <a:cs typeface="DejaVu Sans"/>
              </a:rPr>
              <a:t>"</a:t>
            </a:r>
            <a:r>
              <a:rPr kumimoji="0" lang="fr-FR" sz="1200" b="0" i="0" u="none" strike="noStrike" kern="1200" cap="none" spc="-1" normalizeH="0" baseline="0" noProof="0" dirty="0" err="1">
                <a:ln>
                  <a:noFill/>
                </a:ln>
                <a:solidFill>
                  <a:srgbClr val="E6DB74"/>
                </a:solidFill>
                <a:effectLst/>
                <a:uLnTx/>
                <a:uFillTx/>
                <a:latin typeface="Consolas"/>
                <a:ea typeface="Times New Roman"/>
                <a:cs typeface="DejaVu Sans"/>
              </a:rPr>
              <a:t>element</a:t>
            </a:r>
            <a:r>
              <a:rPr kumimoji="0" lang="fr-FR" sz="1200" b="0" i="0" u="none" strike="noStrike" kern="1200" cap="none" spc="-1" normalizeH="0" baseline="0" noProof="0" dirty="0">
                <a:ln>
                  <a:noFill/>
                </a:ln>
                <a:solidFill>
                  <a:srgbClr val="E6DB74"/>
                </a:solidFill>
                <a:effectLst/>
                <a:uLnTx/>
                <a:uFillTx/>
                <a:latin typeface="Consolas"/>
                <a:ea typeface="Times New Roman"/>
                <a:cs typeface="DejaVu Sans"/>
              </a:rPr>
              <a:t> e1"</a:t>
            </a:r>
            <a:r>
              <a:rPr kumimoji="0" lang="fr-FR" sz="1200" b="0" i="0" u="none" strike="noStrike" kern="1200" cap="none" spc="-1" normalizeH="0" baseline="0" noProof="0" dirty="0">
                <a:ln>
                  <a:noFill/>
                </a:ln>
                <a:solidFill>
                  <a:srgbClr val="FFFFFF"/>
                </a:solidFill>
                <a:effectLst/>
                <a:uLnTx/>
                <a:uFillTx/>
                <a:latin typeface="Consolas"/>
                <a:ea typeface="Times New Roman"/>
                <a:cs typeface="DejaVu Sans"/>
              </a:rPr>
              <a:t>&gt;</a:t>
            </a:r>
            <a:r>
              <a:rPr kumimoji="0" lang="fr-FR" sz="1200" b="0" i="0" u="none" strike="noStrike" kern="1200" cap="none" spc="-1" normalizeH="0" baseline="0" noProof="0" dirty="0" err="1">
                <a:ln>
                  <a:noFill/>
                </a:ln>
                <a:solidFill>
                  <a:srgbClr val="F8F8F2"/>
                </a:solidFill>
                <a:effectLst/>
                <a:uLnTx/>
                <a:uFillTx/>
                <a:latin typeface="Consolas"/>
                <a:ea typeface="Times New Roman"/>
                <a:cs typeface="DejaVu Sans"/>
              </a:rPr>
              <a:t>Element</a:t>
            </a:r>
            <a:r>
              <a:rPr kumimoji="0" lang="fr-FR" sz="1200" b="0" i="0" u="none" strike="noStrike" kern="1200" cap="none" spc="-1" normalizeH="0" baseline="0" noProof="0" dirty="0">
                <a:ln>
                  <a:noFill/>
                </a:ln>
                <a:solidFill>
                  <a:srgbClr val="F8F8F2"/>
                </a:solidFill>
                <a:effectLst/>
                <a:uLnTx/>
                <a:uFillTx/>
                <a:latin typeface="Consolas"/>
                <a:ea typeface="Times New Roman"/>
                <a:cs typeface="DejaVu Sans"/>
              </a:rPr>
              <a:t> 1</a:t>
            </a:r>
            <a:r>
              <a:rPr kumimoji="0" lang="fr-FR" sz="1200" b="0" i="0" u="none" strike="noStrike" kern="1200" cap="none" spc="-1" normalizeH="0" baseline="0" noProof="0" dirty="0">
                <a:ln>
                  <a:noFill/>
                </a:ln>
                <a:solidFill>
                  <a:srgbClr val="FFFFFF"/>
                </a:solidFill>
                <a:effectLst/>
                <a:uLnTx/>
                <a:uFillTx/>
                <a:latin typeface="Consolas"/>
                <a:ea typeface="Times New Roman"/>
                <a:cs typeface="DejaVu Sans"/>
              </a:rPr>
              <a:t>&lt;/</a:t>
            </a:r>
            <a:r>
              <a:rPr kumimoji="0" lang="fr-FR" sz="1200" b="0" i="0" u="none" strike="noStrike" kern="1200" cap="none" spc="-1" normalizeH="0" baseline="0" noProof="0" dirty="0">
                <a:ln>
                  <a:noFill/>
                </a:ln>
                <a:solidFill>
                  <a:srgbClr val="FE4481"/>
                </a:solidFill>
                <a:effectLst/>
                <a:uLnTx/>
                <a:uFillTx/>
                <a:latin typeface="Consolas"/>
                <a:ea typeface="Times New Roman"/>
                <a:cs typeface="DejaVu Sans"/>
              </a:rPr>
              <a:t>div</a:t>
            </a:r>
            <a:r>
              <a:rPr kumimoji="0" lang="fr-FR" sz="1200" b="0" i="0" u="none" strike="noStrike" kern="1200" cap="none" spc="-1" normalizeH="0" baseline="0" noProof="0" dirty="0">
                <a:ln>
                  <a:noFill/>
                </a:ln>
                <a:solidFill>
                  <a:srgbClr val="FFFFFF"/>
                </a:solidFill>
                <a:effectLst/>
                <a:uLnTx/>
                <a:uFillTx/>
                <a:latin typeface="Consolas"/>
                <a:ea typeface="Times New Roman"/>
                <a:cs typeface="DejaVu Sans"/>
              </a:rPr>
              <a:t>&gt;</a:t>
            </a:r>
            <a:endParaRPr kumimoji="0" lang="fr-FR" sz="1200" b="0" i="0" u="none" strike="noStrike" kern="1200" cap="none" spc="-1" normalizeH="0" baseline="0" noProof="0" dirty="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dirty="0">
                <a:ln>
                  <a:noFill/>
                </a:ln>
                <a:solidFill>
                  <a:srgbClr val="F8F8F2"/>
                </a:solidFill>
                <a:effectLst/>
                <a:uLnTx/>
                <a:uFillTx/>
                <a:latin typeface="Consolas"/>
                <a:ea typeface="Times New Roman"/>
                <a:cs typeface="DejaVu Sans"/>
              </a:rPr>
              <a:t>    </a:t>
            </a:r>
            <a:r>
              <a:rPr kumimoji="0" lang="fr-FR" sz="1200" b="0" i="0" u="none" strike="noStrike" kern="1200" cap="none" spc="-1" normalizeH="0" baseline="0" noProof="0" dirty="0">
                <a:ln>
                  <a:noFill/>
                </a:ln>
                <a:solidFill>
                  <a:srgbClr val="FFFFFF"/>
                </a:solidFill>
                <a:effectLst/>
                <a:uLnTx/>
                <a:uFillTx/>
                <a:latin typeface="Consolas"/>
                <a:ea typeface="Times New Roman"/>
                <a:cs typeface="DejaVu Sans"/>
              </a:rPr>
              <a:t>&lt;</a:t>
            </a:r>
            <a:r>
              <a:rPr kumimoji="0" lang="fr-FR" sz="1200" b="0" i="0" u="none" strike="noStrike" kern="1200" cap="none" spc="-1" normalizeH="0" baseline="0" noProof="0" dirty="0">
                <a:ln>
                  <a:noFill/>
                </a:ln>
                <a:solidFill>
                  <a:srgbClr val="FE4481"/>
                </a:solidFill>
                <a:effectLst/>
                <a:uLnTx/>
                <a:uFillTx/>
                <a:latin typeface="Consolas"/>
                <a:ea typeface="Times New Roman"/>
                <a:cs typeface="DejaVu Sans"/>
              </a:rPr>
              <a:t>div</a:t>
            </a:r>
            <a:r>
              <a:rPr kumimoji="0" lang="fr-FR" sz="1200" b="0" i="0" u="none" strike="noStrike" kern="1200" cap="none" spc="-1" normalizeH="0" baseline="0" noProof="0" dirty="0">
                <a:ln>
                  <a:noFill/>
                </a:ln>
                <a:solidFill>
                  <a:srgbClr val="F8F8F2"/>
                </a:solidFill>
                <a:effectLst/>
                <a:uLnTx/>
                <a:uFillTx/>
                <a:latin typeface="Consolas"/>
                <a:ea typeface="Times New Roman"/>
                <a:cs typeface="DejaVu Sans"/>
              </a:rPr>
              <a:t> </a:t>
            </a:r>
            <a:r>
              <a:rPr kumimoji="0" lang="fr-FR" sz="1200" b="0" i="0" u="none" strike="noStrike" kern="1200" cap="none" spc="-1" normalizeH="0" baseline="0" noProof="0" dirty="0">
                <a:ln>
                  <a:noFill/>
                </a:ln>
                <a:solidFill>
                  <a:srgbClr val="A6E22E"/>
                </a:solidFill>
                <a:effectLst/>
                <a:uLnTx/>
                <a:uFillTx/>
                <a:latin typeface="Consolas"/>
                <a:ea typeface="Times New Roman"/>
                <a:cs typeface="DejaVu Sans"/>
              </a:rPr>
              <a:t>class</a:t>
            </a:r>
            <a:r>
              <a:rPr kumimoji="0" lang="fr-FR" sz="1200" b="0" i="0" u="none" strike="noStrike" kern="1200" cap="none" spc="-1" normalizeH="0" baseline="0" noProof="0" dirty="0">
                <a:ln>
                  <a:noFill/>
                </a:ln>
                <a:solidFill>
                  <a:srgbClr val="FE4481"/>
                </a:solidFill>
                <a:effectLst/>
                <a:uLnTx/>
                <a:uFillTx/>
                <a:latin typeface="Consolas"/>
                <a:ea typeface="Times New Roman"/>
                <a:cs typeface="DejaVu Sans"/>
              </a:rPr>
              <a:t>=</a:t>
            </a:r>
            <a:r>
              <a:rPr kumimoji="0" lang="fr-FR" sz="1200" b="0" i="0" u="none" strike="noStrike" kern="1200" cap="none" spc="-1" normalizeH="0" baseline="0" noProof="0" dirty="0">
                <a:ln>
                  <a:noFill/>
                </a:ln>
                <a:solidFill>
                  <a:srgbClr val="E6DB74"/>
                </a:solidFill>
                <a:effectLst/>
                <a:uLnTx/>
                <a:uFillTx/>
                <a:latin typeface="Consolas"/>
                <a:ea typeface="Times New Roman"/>
                <a:cs typeface="DejaVu Sans"/>
              </a:rPr>
              <a:t>"</a:t>
            </a:r>
            <a:r>
              <a:rPr kumimoji="0" lang="fr-FR" sz="1200" b="0" i="0" u="none" strike="noStrike" kern="1200" cap="none" spc="-1" normalizeH="0" baseline="0" noProof="0" dirty="0" err="1">
                <a:ln>
                  <a:noFill/>
                </a:ln>
                <a:solidFill>
                  <a:srgbClr val="E6DB74"/>
                </a:solidFill>
                <a:effectLst/>
                <a:uLnTx/>
                <a:uFillTx/>
                <a:latin typeface="Consolas"/>
                <a:ea typeface="Times New Roman"/>
                <a:cs typeface="DejaVu Sans"/>
              </a:rPr>
              <a:t>element</a:t>
            </a:r>
            <a:r>
              <a:rPr kumimoji="0" lang="fr-FR" sz="1200" b="0" i="0" u="none" strike="noStrike" kern="1200" cap="none" spc="-1" normalizeH="0" baseline="0" noProof="0" dirty="0">
                <a:ln>
                  <a:noFill/>
                </a:ln>
                <a:solidFill>
                  <a:srgbClr val="E6DB74"/>
                </a:solidFill>
                <a:effectLst/>
                <a:uLnTx/>
                <a:uFillTx/>
                <a:latin typeface="Consolas"/>
                <a:ea typeface="Times New Roman"/>
                <a:cs typeface="DejaVu Sans"/>
              </a:rPr>
              <a:t> e2"</a:t>
            </a:r>
            <a:r>
              <a:rPr kumimoji="0" lang="fr-FR" sz="1200" b="0" i="0" u="none" strike="noStrike" kern="1200" cap="none" spc="-1" normalizeH="0" baseline="0" noProof="0" dirty="0">
                <a:ln>
                  <a:noFill/>
                </a:ln>
                <a:solidFill>
                  <a:srgbClr val="FFFFFF"/>
                </a:solidFill>
                <a:effectLst/>
                <a:uLnTx/>
                <a:uFillTx/>
                <a:latin typeface="Consolas"/>
                <a:ea typeface="Times New Roman"/>
                <a:cs typeface="DejaVu Sans"/>
              </a:rPr>
              <a:t>&gt;</a:t>
            </a:r>
            <a:r>
              <a:rPr kumimoji="0" lang="fr-FR" sz="1200" b="0" i="0" u="none" strike="noStrike" kern="1200" cap="none" spc="-1" normalizeH="0" baseline="0" noProof="0" dirty="0" err="1">
                <a:ln>
                  <a:noFill/>
                </a:ln>
                <a:solidFill>
                  <a:srgbClr val="F8F8F2"/>
                </a:solidFill>
                <a:effectLst/>
                <a:uLnTx/>
                <a:uFillTx/>
                <a:latin typeface="Consolas"/>
                <a:ea typeface="Times New Roman"/>
                <a:cs typeface="DejaVu Sans"/>
              </a:rPr>
              <a:t>Element</a:t>
            </a:r>
            <a:r>
              <a:rPr kumimoji="0" lang="fr-FR" sz="1200" b="0" i="0" u="none" strike="noStrike" kern="1200" cap="none" spc="-1" normalizeH="0" baseline="0" noProof="0" dirty="0">
                <a:ln>
                  <a:noFill/>
                </a:ln>
                <a:solidFill>
                  <a:srgbClr val="F8F8F2"/>
                </a:solidFill>
                <a:effectLst/>
                <a:uLnTx/>
                <a:uFillTx/>
                <a:latin typeface="Consolas"/>
                <a:ea typeface="Times New Roman"/>
                <a:cs typeface="DejaVu Sans"/>
              </a:rPr>
              <a:t> 2</a:t>
            </a:r>
            <a:r>
              <a:rPr kumimoji="0" lang="fr-FR" sz="1200" b="0" i="0" u="none" strike="noStrike" kern="1200" cap="none" spc="-1" normalizeH="0" baseline="0" noProof="0" dirty="0">
                <a:ln>
                  <a:noFill/>
                </a:ln>
                <a:solidFill>
                  <a:srgbClr val="FFFFFF"/>
                </a:solidFill>
                <a:effectLst/>
                <a:uLnTx/>
                <a:uFillTx/>
                <a:latin typeface="Consolas"/>
                <a:ea typeface="Times New Roman"/>
                <a:cs typeface="DejaVu Sans"/>
              </a:rPr>
              <a:t>&lt;/</a:t>
            </a:r>
            <a:r>
              <a:rPr kumimoji="0" lang="fr-FR" sz="1200" b="0" i="0" u="none" strike="noStrike" kern="1200" cap="none" spc="-1" normalizeH="0" baseline="0" noProof="0" dirty="0">
                <a:ln>
                  <a:noFill/>
                </a:ln>
                <a:solidFill>
                  <a:srgbClr val="FE4481"/>
                </a:solidFill>
                <a:effectLst/>
                <a:uLnTx/>
                <a:uFillTx/>
                <a:latin typeface="Consolas"/>
                <a:ea typeface="Times New Roman"/>
                <a:cs typeface="DejaVu Sans"/>
              </a:rPr>
              <a:t>div</a:t>
            </a:r>
            <a:r>
              <a:rPr kumimoji="0" lang="fr-FR" sz="1200" b="0" i="0" u="none" strike="noStrike" kern="1200" cap="none" spc="-1" normalizeH="0" baseline="0" noProof="0" dirty="0">
                <a:ln>
                  <a:noFill/>
                </a:ln>
                <a:solidFill>
                  <a:srgbClr val="FFFFFF"/>
                </a:solidFill>
                <a:effectLst/>
                <a:uLnTx/>
                <a:uFillTx/>
                <a:latin typeface="Consolas"/>
                <a:ea typeface="Times New Roman"/>
                <a:cs typeface="DejaVu Sans"/>
              </a:rPr>
              <a:t>&gt;</a:t>
            </a:r>
            <a:endParaRPr kumimoji="0" lang="fr-FR" sz="1200" b="0" i="0" u="none" strike="noStrike" kern="1200" cap="none" spc="-1" normalizeH="0" baseline="0" noProof="0" dirty="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dirty="0">
                <a:ln>
                  <a:noFill/>
                </a:ln>
                <a:solidFill>
                  <a:srgbClr val="F8F8F2"/>
                </a:solidFill>
                <a:effectLst/>
                <a:uLnTx/>
                <a:uFillTx/>
                <a:latin typeface="Consolas"/>
                <a:ea typeface="Times New Roman"/>
                <a:cs typeface="DejaVu Sans"/>
              </a:rPr>
              <a:t>    </a:t>
            </a:r>
            <a:r>
              <a:rPr kumimoji="0" lang="fr-FR" sz="1200" b="0" i="0" u="none" strike="noStrike" kern="1200" cap="none" spc="-1" normalizeH="0" baseline="0" noProof="0" dirty="0">
                <a:ln>
                  <a:noFill/>
                </a:ln>
                <a:solidFill>
                  <a:srgbClr val="FFFFFF"/>
                </a:solidFill>
                <a:effectLst/>
                <a:uLnTx/>
                <a:uFillTx/>
                <a:latin typeface="Consolas"/>
                <a:ea typeface="Times New Roman"/>
                <a:cs typeface="DejaVu Sans"/>
              </a:rPr>
              <a:t>&lt;</a:t>
            </a:r>
            <a:r>
              <a:rPr kumimoji="0" lang="fr-FR" sz="1200" b="0" i="0" u="none" strike="noStrike" kern="1200" cap="none" spc="-1" normalizeH="0" baseline="0" noProof="0" dirty="0">
                <a:ln>
                  <a:noFill/>
                </a:ln>
                <a:solidFill>
                  <a:srgbClr val="FE4481"/>
                </a:solidFill>
                <a:effectLst/>
                <a:uLnTx/>
                <a:uFillTx/>
                <a:latin typeface="Consolas"/>
                <a:ea typeface="Times New Roman"/>
                <a:cs typeface="DejaVu Sans"/>
              </a:rPr>
              <a:t>div</a:t>
            </a:r>
            <a:r>
              <a:rPr kumimoji="0" lang="fr-FR" sz="1200" b="0" i="0" u="none" strike="noStrike" kern="1200" cap="none" spc="-1" normalizeH="0" baseline="0" noProof="0" dirty="0">
                <a:ln>
                  <a:noFill/>
                </a:ln>
                <a:solidFill>
                  <a:srgbClr val="F8F8F2"/>
                </a:solidFill>
                <a:effectLst/>
                <a:uLnTx/>
                <a:uFillTx/>
                <a:latin typeface="Consolas"/>
                <a:ea typeface="Times New Roman"/>
                <a:cs typeface="DejaVu Sans"/>
              </a:rPr>
              <a:t> </a:t>
            </a:r>
            <a:r>
              <a:rPr kumimoji="0" lang="fr-FR" sz="1200" b="0" i="0" u="none" strike="noStrike" kern="1200" cap="none" spc="-1" normalizeH="0" baseline="0" noProof="0" dirty="0">
                <a:ln>
                  <a:noFill/>
                </a:ln>
                <a:solidFill>
                  <a:srgbClr val="A6E22E"/>
                </a:solidFill>
                <a:effectLst/>
                <a:uLnTx/>
                <a:uFillTx/>
                <a:latin typeface="Consolas"/>
                <a:ea typeface="Times New Roman"/>
                <a:cs typeface="DejaVu Sans"/>
              </a:rPr>
              <a:t>class</a:t>
            </a:r>
            <a:r>
              <a:rPr kumimoji="0" lang="fr-FR" sz="1200" b="0" i="0" u="none" strike="noStrike" kern="1200" cap="none" spc="-1" normalizeH="0" baseline="0" noProof="0" dirty="0">
                <a:ln>
                  <a:noFill/>
                </a:ln>
                <a:solidFill>
                  <a:srgbClr val="FE4481"/>
                </a:solidFill>
                <a:effectLst/>
                <a:uLnTx/>
                <a:uFillTx/>
                <a:latin typeface="Consolas"/>
                <a:ea typeface="Times New Roman"/>
                <a:cs typeface="DejaVu Sans"/>
              </a:rPr>
              <a:t>=</a:t>
            </a:r>
            <a:r>
              <a:rPr kumimoji="0" lang="fr-FR" sz="1200" b="0" i="0" u="none" strike="noStrike" kern="1200" cap="none" spc="-1" normalizeH="0" baseline="0" noProof="0" dirty="0">
                <a:ln>
                  <a:noFill/>
                </a:ln>
                <a:solidFill>
                  <a:srgbClr val="E6DB74"/>
                </a:solidFill>
                <a:effectLst/>
                <a:uLnTx/>
                <a:uFillTx/>
                <a:latin typeface="Consolas"/>
                <a:ea typeface="Times New Roman"/>
                <a:cs typeface="DejaVu Sans"/>
              </a:rPr>
              <a:t>"</a:t>
            </a:r>
            <a:r>
              <a:rPr kumimoji="0" lang="fr-FR" sz="1200" b="0" i="0" u="none" strike="noStrike" kern="1200" cap="none" spc="-1" normalizeH="0" baseline="0" noProof="0" dirty="0" err="1">
                <a:ln>
                  <a:noFill/>
                </a:ln>
                <a:solidFill>
                  <a:srgbClr val="E6DB74"/>
                </a:solidFill>
                <a:effectLst/>
                <a:uLnTx/>
                <a:uFillTx/>
                <a:latin typeface="Consolas"/>
                <a:ea typeface="Times New Roman"/>
                <a:cs typeface="DejaVu Sans"/>
              </a:rPr>
              <a:t>element</a:t>
            </a:r>
            <a:r>
              <a:rPr kumimoji="0" lang="fr-FR" sz="1200" b="0" i="0" u="none" strike="noStrike" kern="1200" cap="none" spc="-1" normalizeH="0" baseline="0" noProof="0" dirty="0">
                <a:ln>
                  <a:noFill/>
                </a:ln>
                <a:solidFill>
                  <a:srgbClr val="E6DB74"/>
                </a:solidFill>
                <a:effectLst/>
                <a:uLnTx/>
                <a:uFillTx/>
                <a:latin typeface="Consolas"/>
                <a:ea typeface="Times New Roman"/>
                <a:cs typeface="DejaVu Sans"/>
              </a:rPr>
              <a:t> e3"</a:t>
            </a:r>
            <a:r>
              <a:rPr kumimoji="0" lang="fr-FR" sz="1200" b="0" i="0" u="none" strike="noStrike" kern="1200" cap="none" spc="-1" normalizeH="0" baseline="0" noProof="0" dirty="0">
                <a:ln>
                  <a:noFill/>
                </a:ln>
                <a:solidFill>
                  <a:srgbClr val="FFFFFF"/>
                </a:solidFill>
                <a:effectLst/>
                <a:uLnTx/>
                <a:uFillTx/>
                <a:latin typeface="Consolas"/>
                <a:ea typeface="Times New Roman"/>
                <a:cs typeface="DejaVu Sans"/>
              </a:rPr>
              <a:t>&gt;</a:t>
            </a:r>
            <a:r>
              <a:rPr kumimoji="0" lang="fr-FR" sz="1200" b="0" i="0" u="none" strike="noStrike" kern="1200" cap="none" spc="-1" normalizeH="0" baseline="0" noProof="0" dirty="0" err="1">
                <a:ln>
                  <a:noFill/>
                </a:ln>
                <a:solidFill>
                  <a:srgbClr val="F8F8F2"/>
                </a:solidFill>
                <a:effectLst/>
                <a:uLnTx/>
                <a:uFillTx/>
                <a:latin typeface="Consolas"/>
                <a:ea typeface="Times New Roman"/>
                <a:cs typeface="DejaVu Sans"/>
              </a:rPr>
              <a:t>Element</a:t>
            </a:r>
            <a:r>
              <a:rPr kumimoji="0" lang="fr-FR" sz="1200" b="0" i="0" u="none" strike="noStrike" kern="1200" cap="none" spc="-1" normalizeH="0" baseline="0" noProof="0" dirty="0">
                <a:ln>
                  <a:noFill/>
                </a:ln>
                <a:solidFill>
                  <a:srgbClr val="F8F8F2"/>
                </a:solidFill>
                <a:effectLst/>
                <a:uLnTx/>
                <a:uFillTx/>
                <a:latin typeface="Consolas"/>
                <a:ea typeface="Times New Roman"/>
                <a:cs typeface="DejaVu Sans"/>
              </a:rPr>
              <a:t> 3</a:t>
            </a:r>
            <a:r>
              <a:rPr kumimoji="0" lang="fr-FR" sz="1200" b="0" i="0" u="none" strike="noStrike" kern="1200" cap="none" spc="-1" normalizeH="0" baseline="0" noProof="0" dirty="0">
                <a:ln>
                  <a:noFill/>
                </a:ln>
                <a:solidFill>
                  <a:srgbClr val="FFFFFF"/>
                </a:solidFill>
                <a:effectLst/>
                <a:uLnTx/>
                <a:uFillTx/>
                <a:latin typeface="Consolas"/>
                <a:ea typeface="Times New Roman"/>
                <a:cs typeface="DejaVu Sans"/>
              </a:rPr>
              <a:t>&lt;/</a:t>
            </a:r>
            <a:r>
              <a:rPr kumimoji="0" lang="fr-FR" sz="1200" b="0" i="0" u="none" strike="noStrike" kern="1200" cap="none" spc="-1" normalizeH="0" baseline="0" noProof="0" dirty="0">
                <a:ln>
                  <a:noFill/>
                </a:ln>
                <a:solidFill>
                  <a:srgbClr val="FE4481"/>
                </a:solidFill>
                <a:effectLst/>
                <a:uLnTx/>
                <a:uFillTx/>
                <a:latin typeface="Consolas"/>
                <a:ea typeface="Times New Roman"/>
                <a:cs typeface="DejaVu Sans"/>
              </a:rPr>
              <a:t>div</a:t>
            </a:r>
            <a:r>
              <a:rPr kumimoji="0" lang="fr-FR" sz="1200" b="0" i="0" u="none" strike="noStrike" kern="1200" cap="none" spc="-1" normalizeH="0" baseline="0" noProof="0" dirty="0">
                <a:ln>
                  <a:noFill/>
                </a:ln>
                <a:solidFill>
                  <a:srgbClr val="FFFFFF"/>
                </a:solidFill>
                <a:effectLst/>
                <a:uLnTx/>
                <a:uFillTx/>
                <a:latin typeface="Consolas"/>
                <a:ea typeface="Times New Roman"/>
                <a:cs typeface="DejaVu Sans"/>
              </a:rPr>
              <a:t>&gt;</a:t>
            </a:r>
            <a:endParaRPr kumimoji="0" lang="fr-FR" sz="1200" b="0" i="0" u="none" strike="noStrike" kern="1200" cap="none" spc="-1" normalizeH="0" baseline="0" noProof="0" dirty="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dirty="0">
                <a:ln>
                  <a:noFill/>
                </a:ln>
                <a:solidFill>
                  <a:srgbClr val="FFFFFF"/>
                </a:solidFill>
                <a:effectLst/>
                <a:uLnTx/>
                <a:uFillTx/>
                <a:latin typeface="Consolas"/>
                <a:ea typeface="Times New Roman"/>
                <a:cs typeface="DejaVu Sans"/>
              </a:rPr>
              <a:t>&lt;/</a:t>
            </a:r>
            <a:r>
              <a:rPr kumimoji="0" lang="fr-FR" sz="1200" b="0" i="0" u="none" strike="noStrike" kern="1200" cap="none" spc="-1" normalizeH="0" baseline="0" noProof="0" dirty="0">
                <a:ln>
                  <a:noFill/>
                </a:ln>
                <a:solidFill>
                  <a:srgbClr val="FE4481"/>
                </a:solidFill>
                <a:effectLst/>
                <a:uLnTx/>
                <a:uFillTx/>
                <a:latin typeface="Consolas"/>
                <a:ea typeface="Times New Roman"/>
                <a:cs typeface="DejaVu Sans"/>
              </a:rPr>
              <a:t>div</a:t>
            </a:r>
            <a:r>
              <a:rPr kumimoji="0" lang="fr-FR" sz="1200" b="0" i="0" u="none" strike="noStrike" kern="1200" cap="none" spc="-1" normalizeH="0" baseline="0" noProof="0" dirty="0">
                <a:ln>
                  <a:noFill/>
                </a:ln>
                <a:solidFill>
                  <a:srgbClr val="FFFFFF"/>
                </a:solidFill>
                <a:effectLst/>
                <a:uLnTx/>
                <a:uFillTx/>
                <a:latin typeface="Consolas"/>
                <a:ea typeface="Times New Roman"/>
                <a:cs typeface="DejaVu Sans"/>
              </a:rPr>
              <a:t>&gt;</a:t>
            </a:r>
            <a:r>
              <a:rPr kumimoji="0" lang="fr-FR" sz="1200" b="0" i="0" u="none" strike="noStrike" kern="1200" cap="none" spc="-1" normalizeH="0" baseline="0" noProof="0" dirty="0">
                <a:ln>
                  <a:noFill/>
                </a:ln>
                <a:solidFill>
                  <a:srgbClr val="383A42"/>
                </a:solidFill>
                <a:effectLst/>
                <a:uLnTx/>
                <a:uFillTx/>
                <a:latin typeface="Consolas"/>
                <a:ea typeface="Times New Roman"/>
                <a:cs typeface="DejaVu Sans"/>
              </a:rPr>
              <a:t> </a:t>
            </a:r>
            <a:endParaRPr kumimoji="0" lang="fr-FR" sz="1200" b="0" i="0" u="none" strike="noStrike" kern="1200" cap="none" spc="-1" normalizeH="0" baseline="0" noProof="0" dirty="0">
              <a:ln>
                <a:noFill/>
              </a:ln>
              <a:solidFill>
                <a:srgbClr val="FFFFFF"/>
              </a:solidFill>
              <a:effectLst/>
              <a:uLnTx/>
              <a:uFillTx/>
              <a:latin typeface="Arial"/>
              <a:ea typeface="DejaVu Sans"/>
              <a:cs typeface="DejaVu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9" name="Connecteur droit 12"/>
          <p:cNvCxnSpPr/>
          <p:nvPr/>
        </p:nvCxnSpPr>
        <p:spPr>
          <a:xfrm>
            <a:off x="240840" y="6459480"/>
            <a:ext cx="360" cy="398880"/>
          </a:xfrm>
          <a:prstGeom prst="straightConnector1">
            <a:avLst/>
          </a:prstGeom>
          <a:ln w="139700">
            <a:solidFill>
              <a:srgbClr val="ED7D31"/>
            </a:solidFill>
          </a:ln>
        </p:spPr>
      </p:cxnSp>
      <p:grpSp>
        <p:nvGrpSpPr>
          <p:cNvPr id="1100" name="Groupe 12"/>
          <p:cNvGrpSpPr/>
          <p:nvPr/>
        </p:nvGrpSpPr>
        <p:grpSpPr>
          <a:xfrm>
            <a:off x="9233640" y="-30600"/>
            <a:ext cx="2958120" cy="564840"/>
            <a:chOff x="9233640" y="-30600"/>
            <a:chExt cx="2958120" cy="564840"/>
          </a:xfrm>
        </p:grpSpPr>
        <p:sp>
          <p:nvSpPr>
            <p:cNvPr id="1101"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102"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103" name="Graphique 218"/>
          <p:cNvPicPr/>
          <p:nvPr/>
        </p:nvPicPr>
        <p:blipFill>
          <a:blip r:embed="rId2"/>
          <a:stretch/>
        </p:blipFill>
        <p:spPr>
          <a:xfrm>
            <a:off x="240840" y="193320"/>
            <a:ext cx="1424520" cy="311400"/>
          </a:xfrm>
          <a:prstGeom prst="rect">
            <a:avLst/>
          </a:prstGeom>
          <a:ln w="0">
            <a:noFill/>
          </a:ln>
        </p:spPr>
      </p:pic>
      <p:sp>
        <p:nvSpPr>
          <p:cNvPr id="1104"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105" name="Connecteur droit 12"/>
          <p:cNvCxnSpPr/>
          <p:nvPr/>
        </p:nvCxnSpPr>
        <p:spPr>
          <a:xfrm>
            <a:off x="10526040" y="70920"/>
            <a:ext cx="1416600" cy="360"/>
          </a:xfrm>
          <a:prstGeom prst="straightConnector1">
            <a:avLst/>
          </a:prstGeom>
          <a:ln w="57150">
            <a:solidFill>
              <a:srgbClr val="ED7D31"/>
            </a:solidFill>
          </a:ln>
        </p:spPr>
      </p:cxnSp>
      <p:sp>
        <p:nvSpPr>
          <p:cNvPr id="1106" name="PlaceHolder 1"/>
          <p:cNvSpPr>
            <a:spLocks noGrp="1"/>
          </p:cNvSpPr>
          <p:nvPr>
            <p:ph type="sldNum" idx="81"/>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79</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107"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08"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agencement du contenu</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09" name="Rectangle 5"/>
          <p:cNvSpPr/>
          <p:nvPr/>
        </p:nvSpPr>
        <p:spPr>
          <a:xfrm>
            <a:off x="2250000" y="2025360"/>
            <a:ext cx="8159400" cy="913680"/>
          </a:xfrm>
          <a:prstGeom prst="rect">
            <a:avLst/>
          </a:prstGeom>
          <a:noFill/>
          <a:ln w="0">
            <a:noFill/>
          </a:ln>
        </p:spPr>
        <p:style>
          <a:lnRef idx="0">
            <a:scrgbClr r="0" g="0" b="0"/>
          </a:lnRef>
          <a:fillRef idx="0">
            <a:scrgbClr r="0" g="0" b="0"/>
          </a:fillRef>
          <a:effectRef idx="0">
            <a:scrgbClr r="0" g="0" b="0"/>
          </a:effectRef>
          <a:fontRef idx="minor"/>
        </p:style>
        <p:txBody>
          <a:bodyPr numCol="1" spc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Les éléments ici sont de type « block » (div) ils vont donc se placer par défaut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 les uns en dessous des autres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pic>
        <p:nvPicPr>
          <p:cNvPr id="1110" name="Image 2" descr="Par défaut, les blocs se placent les uns en-dessous des autres"/>
          <p:cNvPicPr/>
          <p:nvPr/>
        </p:nvPicPr>
        <p:blipFill>
          <a:blip r:embed="rId3"/>
          <a:stretch/>
        </p:blipFill>
        <p:spPr>
          <a:xfrm>
            <a:off x="2630880" y="3111480"/>
            <a:ext cx="6922440" cy="2858760"/>
          </a:xfrm>
          <a:prstGeom prst="rect">
            <a:avLst/>
          </a:prstGeom>
          <a:ln w="0">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11" name="Connecteur droit 12"/>
          <p:cNvCxnSpPr/>
          <p:nvPr/>
        </p:nvCxnSpPr>
        <p:spPr>
          <a:xfrm>
            <a:off x="240840" y="6459480"/>
            <a:ext cx="360" cy="398880"/>
          </a:xfrm>
          <a:prstGeom prst="straightConnector1">
            <a:avLst/>
          </a:prstGeom>
          <a:ln w="139700">
            <a:solidFill>
              <a:srgbClr val="ED7D31"/>
            </a:solidFill>
          </a:ln>
        </p:spPr>
      </p:cxnSp>
      <p:grpSp>
        <p:nvGrpSpPr>
          <p:cNvPr id="1112" name="Groupe 12"/>
          <p:cNvGrpSpPr/>
          <p:nvPr/>
        </p:nvGrpSpPr>
        <p:grpSpPr>
          <a:xfrm>
            <a:off x="9233640" y="-30600"/>
            <a:ext cx="2958120" cy="564840"/>
            <a:chOff x="9233640" y="-30600"/>
            <a:chExt cx="2958120" cy="564840"/>
          </a:xfrm>
        </p:grpSpPr>
        <p:sp>
          <p:nvSpPr>
            <p:cNvPr id="111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11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115" name="Graphique 218"/>
          <p:cNvPicPr/>
          <p:nvPr/>
        </p:nvPicPr>
        <p:blipFill>
          <a:blip r:embed="rId2"/>
          <a:stretch/>
        </p:blipFill>
        <p:spPr>
          <a:xfrm>
            <a:off x="240840" y="193320"/>
            <a:ext cx="1424520" cy="311400"/>
          </a:xfrm>
          <a:prstGeom prst="rect">
            <a:avLst/>
          </a:prstGeom>
          <a:ln w="0">
            <a:noFill/>
          </a:ln>
        </p:spPr>
      </p:pic>
      <p:sp>
        <p:nvSpPr>
          <p:cNvPr id="111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117" name="Connecteur droit 12"/>
          <p:cNvCxnSpPr/>
          <p:nvPr/>
        </p:nvCxnSpPr>
        <p:spPr>
          <a:xfrm>
            <a:off x="10526040" y="70920"/>
            <a:ext cx="1416600" cy="360"/>
          </a:xfrm>
          <a:prstGeom prst="straightConnector1">
            <a:avLst/>
          </a:prstGeom>
          <a:ln w="57150">
            <a:solidFill>
              <a:srgbClr val="ED7D31"/>
            </a:solidFill>
          </a:ln>
        </p:spPr>
      </p:cxnSp>
      <p:sp>
        <p:nvSpPr>
          <p:cNvPr id="1118" name="PlaceHolder 1"/>
          <p:cNvSpPr>
            <a:spLocks noGrp="1"/>
          </p:cNvSpPr>
          <p:nvPr>
            <p:ph type="sldNum" idx="8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80</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1119"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20"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agencement du contenu</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21" name="Rectangle 4"/>
          <p:cNvSpPr/>
          <p:nvPr/>
        </p:nvSpPr>
        <p:spPr>
          <a:xfrm>
            <a:off x="2414880" y="2005920"/>
            <a:ext cx="7339320" cy="406080"/>
          </a:xfrm>
          <a:prstGeom prst="rect">
            <a:avLst/>
          </a:prstGeom>
          <a:noFill/>
          <a:ln w="0">
            <a:noFill/>
          </a:ln>
        </p:spPr>
        <p:style>
          <a:lnRef idx="0">
            <a:scrgbClr r="0" g="0" b="0"/>
          </a:lnRef>
          <a:fillRef idx="0">
            <a:scrgbClr r="0" g="0" b="0"/>
          </a:fillRef>
          <a:effectRef idx="0">
            <a:scrgbClr r="0" g="0" b="0"/>
          </a:effectRef>
          <a:fontRef idx="minor"/>
        </p:style>
        <p:txBody>
          <a:bodyPr wrap="none" numCol="1" spcCol="0" anchor="ctr">
            <a:spAutoFit/>
          </a:bodyPr>
          <a:lstStyle/>
          <a:p>
            <a:pPr marL="0" marR="0" lvl="0" indent="0" algn="l" defTabSz="914400" rtl="0" eaLnBrk="1" fontAlgn="auto" latinLnBrk="0" hangingPunct="1">
              <a:lnSpc>
                <a:spcPct val="115000"/>
              </a:lnSpc>
              <a:spcBef>
                <a:spcPts val="0"/>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En ajoutant à notre conteneur la propriété « flex », la disposition va changer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22" name="ZoneTexte 7"/>
          <p:cNvSpPr/>
          <p:nvPr/>
        </p:nvSpPr>
        <p:spPr>
          <a:xfrm>
            <a:off x="3042360" y="2756520"/>
            <a:ext cx="6085080" cy="2281320"/>
          </a:xfrm>
          <a:prstGeom prst="rect">
            <a:avLst/>
          </a:prstGeom>
          <a:solidFill>
            <a:schemeClr val="tx1"/>
          </a:solidFill>
          <a:ln w="0">
            <a:noFill/>
          </a:ln>
        </p:spPr>
        <p:style>
          <a:lnRef idx="0">
            <a:scrgbClr r="0" g="0" b="0"/>
          </a:lnRef>
          <a:fillRef idx="0">
            <a:scrgbClr r="0" g="0" b="0"/>
          </a:fillRef>
          <a:effectRef idx="0">
            <a:scrgbClr r="0" g="0" b="0"/>
          </a:effectRef>
          <a:fontRef idx="minor"/>
        </p:style>
        <p:txBody>
          <a:bodyPr anchor="t">
            <a:spAutoFit/>
          </a:bodyPr>
          <a:lstStyle/>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#conteneur</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    display: flex;</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p:txBody>
      </p:sp>
      <p:pic>
        <p:nvPicPr>
          <p:cNvPr id="1123" name="Image 3" descr="Un coup de flex, tout change !"/>
          <p:cNvPicPr/>
          <p:nvPr/>
        </p:nvPicPr>
        <p:blipFill>
          <a:blip r:embed="rId3"/>
          <a:stretch/>
        </p:blipFill>
        <p:spPr>
          <a:xfrm>
            <a:off x="3158640" y="4696920"/>
            <a:ext cx="5847840" cy="933120"/>
          </a:xfrm>
          <a:prstGeom prst="rect">
            <a:avLst/>
          </a:prstGeom>
          <a:ln w="0">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4" name="Connecteur droit 12"/>
          <p:cNvCxnSpPr/>
          <p:nvPr/>
        </p:nvCxnSpPr>
        <p:spPr>
          <a:xfrm>
            <a:off x="240840" y="6459480"/>
            <a:ext cx="360" cy="398880"/>
          </a:xfrm>
          <a:prstGeom prst="straightConnector1">
            <a:avLst/>
          </a:prstGeom>
          <a:ln w="139700">
            <a:solidFill>
              <a:srgbClr val="ED7D31"/>
            </a:solidFill>
          </a:ln>
        </p:spPr>
      </p:cxnSp>
      <p:grpSp>
        <p:nvGrpSpPr>
          <p:cNvPr id="1125" name="Groupe 12"/>
          <p:cNvGrpSpPr/>
          <p:nvPr/>
        </p:nvGrpSpPr>
        <p:grpSpPr>
          <a:xfrm>
            <a:off x="9233640" y="-30600"/>
            <a:ext cx="2958120" cy="564840"/>
            <a:chOff x="9233640" y="-30600"/>
            <a:chExt cx="2958120" cy="564840"/>
          </a:xfrm>
        </p:grpSpPr>
        <p:sp>
          <p:nvSpPr>
            <p:cNvPr id="112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127"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128" name="Graphique 218"/>
          <p:cNvPicPr/>
          <p:nvPr/>
        </p:nvPicPr>
        <p:blipFill>
          <a:blip r:embed="rId2"/>
          <a:stretch/>
        </p:blipFill>
        <p:spPr>
          <a:xfrm>
            <a:off x="240840" y="193320"/>
            <a:ext cx="1424520" cy="311400"/>
          </a:xfrm>
          <a:prstGeom prst="rect">
            <a:avLst/>
          </a:prstGeom>
          <a:ln w="0">
            <a:noFill/>
          </a:ln>
        </p:spPr>
      </p:pic>
      <p:sp>
        <p:nvSpPr>
          <p:cNvPr id="1129"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130" name="Connecteur droit 12"/>
          <p:cNvCxnSpPr/>
          <p:nvPr/>
        </p:nvCxnSpPr>
        <p:spPr>
          <a:xfrm>
            <a:off x="10526040" y="70920"/>
            <a:ext cx="1416600" cy="360"/>
          </a:xfrm>
          <a:prstGeom prst="straightConnector1">
            <a:avLst/>
          </a:prstGeom>
          <a:ln w="57150">
            <a:solidFill>
              <a:srgbClr val="ED7D31"/>
            </a:solidFill>
          </a:ln>
        </p:spPr>
      </p:cxnSp>
      <p:sp>
        <p:nvSpPr>
          <p:cNvPr id="1131" name="PlaceHolder 1"/>
          <p:cNvSpPr>
            <a:spLocks noGrp="1"/>
          </p:cNvSpPr>
          <p:nvPr>
            <p:ph type="sldNum" idx="83"/>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81</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132"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33"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colonne ou ligne</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34" name="ZoneTexte 1"/>
          <p:cNvSpPr/>
          <p:nvPr/>
        </p:nvSpPr>
        <p:spPr>
          <a:xfrm>
            <a:off x="957240" y="1809720"/>
            <a:ext cx="10272240" cy="3360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228600" marR="0" lvl="0" indent="0" algn="l" defTabSz="914400" rtl="0" eaLnBrk="1" fontAlgn="auto" latinLnBrk="0" hangingPunct="1">
              <a:lnSpc>
                <a:spcPct val="114000"/>
              </a:lnSpc>
              <a:spcBef>
                <a:spcPts val="0"/>
              </a:spcBef>
              <a:spcAft>
                <a:spcPts val="1001"/>
              </a:spcAft>
              <a:buClrTx/>
              <a:buSzTx/>
              <a:buFontTx/>
              <a:buNone/>
              <a:tabLst/>
              <a:defRPr/>
            </a:pPr>
            <a:r>
              <a:rPr kumimoji="0" lang="fr-FR" sz="1800" b="1" i="0" u="none" strike="noStrike" kern="1200" cap="none" spc="-1" normalizeH="0" baseline="0" noProof="0" dirty="0">
                <a:ln>
                  <a:noFill/>
                </a:ln>
                <a:solidFill>
                  <a:srgbClr val="000000"/>
                </a:solidFill>
                <a:effectLst/>
                <a:uLnTx/>
                <a:uFillTx/>
                <a:latin typeface="Calibri"/>
                <a:ea typeface="DejaVu Sans"/>
                <a:cs typeface="DejaVu Sans"/>
              </a:rPr>
              <a:t>Modifier la direction</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FR" sz="1800" b="0" i="0" u="none" strike="noStrike" kern="1200" cap="none" spc="-1" normalizeH="0" baseline="0" noProof="0" dirty="0" err="1">
                <a:ln>
                  <a:noFill/>
                </a:ln>
                <a:solidFill>
                  <a:srgbClr val="000000"/>
                </a:solidFill>
                <a:effectLst/>
                <a:uLnTx/>
                <a:uFillTx/>
                <a:latin typeface="Calibri"/>
                <a:ea typeface="DejaVu Sans"/>
                <a:cs typeface="DejaVu Sans"/>
              </a:rPr>
              <a:t>Flexbox</a:t>
            </a:r>
            <a:r>
              <a:rPr kumimoji="0" lang="fr-FR" sz="1800" b="0" i="0" u="none" strike="noStrike" kern="1200" cap="none" spc="-1" normalizeH="0" baseline="0" noProof="0" dirty="0">
                <a:ln>
                  <a:noFill/>
                </a:ln>
                <a:solidFill>
                  <a:srgbClr val="000000"/>
                </a:solidFill>
                <a:effectLst/>
                <a:uLnTx/>
                <a:uFillTx/>
                <a:latin typeface="Calibri"/>
                <a:ea typeface="DejaVu Sans"/>
                <a:cs typeface="DejaVu Sans"/>
              </a:rPr>
              <a:t> nous permet d'agencer ces éléments dans le sens que l'on veut.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FR" sz="1800" b="0" i="0" u="none" strike="noStrike" kern="1200" cap="none" spc="-1" normalizeH="0" baseline="0" noProof="0" dirty="0">
                <a:ln>
                  <a:noFill/>
                </a:ln>
                <a:solidFill>
                  <a:srgbClr val="000000"/>
                </a:solidFill>
                <a:effectLst/>
                <a:uLnTx/>
                <a:uFillTx/>
                <a:latin typeface="Calibri"/>
                <a:ea typeface="DejaVu Sans"/>
                <a:cs typeface="DejaVu Sans"/>
              </a:rPr>
              <a:t>Avec </a:t>
            </a:r>
            <a:r>
              <a:rPr kumimoji="0" lang="fr-FR" sz="1800" b="0" i="0" u="none" strike="noStrike" kern="1200" cap="none" spc="-1" normalizeH="0" baseline="0" noProof="0" dirty="0" err="1">
                <a:ln>
                  <a:noFill/>
                </a:ln>
                <a:solidFill>
                  <a:srgbClr val="FF0000"/>
                </a:solidFill>
                <a:effectLst/>
                <a:uLnTx/>
                <a:uFillTx/>
                <a:latin typeface="Calibri"/>
                <a:ea typeface="DejaVu Sans"/>
                <a:cs typeface="DejaVu Sans"/>
              </a:rPr>
              <a:t>flex</a:t>
            </a:r>
            <a:r>
              <a:rPr kumimoji="0" lang="fr-FR" sz="1800" b="0" i="0" u="none" strike="noStrike" kern="1200" cap="none" spc="-1" normalizeH="0" baseline="0" noProof="0" dirty="0">
                <a:ln>
                  <a:noFill/>
                </a:ln>
                <a:solidFill>
                  <a:srgbClr val="FF0000"/>
                </a:solidFill>
                <a:effectLst/>
                <a:uLnTx/>
                <a:uFillTx/>
                <a:latin typeface="Calibri"/>
                <a:ea typeface="DejaVu Sans"/>
                <a:cs typeface="DejaVu Sans"/>
              </a:rPr>
              <a:t>-direction</a:t>
            </a:r>
            <a:r>
              <a:rPr kumimoji="0" lang="fr-FR" sz="1800" b="0" i="0" u="none" strike="noStrike" kern="1200" cap="none" spc="-1" normalizeH="0" baseline="0" noProof="0" dirty="0">
                <a:ln>
                  <a:noFill/>
                </a:ln>
                <a:solidFill>
                  <a:srgbClr val="000000"/>
                </a:solidFill>
                <a:effectLst/>
                <a:uLnTx/>
                <a:uFillTx/>
                <a:latin typeface="Calibri"/>
                <a:ea typeface="DejaVu Sans"/>
                <a:cs typeface="DejaVu Sans"/>
              </a:rPr>
              <a:t> , on peut les positionner verticalement ou encore les inverser. Il peut prendre les valeurs suivantes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0" i="0" u="none" strike="noStrike" kern="1200" cap="none" spc="-1" normalizeH="0" baseline="0" noProof="0" dirty="0" err="1">
                <a:ln>
                  <a:noFill/>
                </a:ln>
                <a:solidFill>
                  <a:srgbClr val="000000"/>
                </a:solidFill>
                <a:effectLst/>
                <a:uLnTx/>
                <a:uFillTx/>
                <a:latin typeface="Calibri"/>
                <a:ea typeface="DejaVu Sans"/>
                <a:cs typeface="DejaVu Sans"/>
              </a:rPr>
              <a:t>row</a:t>
            </a:r>
            <a:r>
              <a:rPr kumimoji="0" lang="fr-FR" sz="1800" b="0" i="0" u="none" strike="noStrike" kern="1200" cap="none" spc="-1" normalizeH="0" baseline="0" noProof="0" dirty="0">
                <a:ln>
                  <a:noFill/>
                </a:ln>
                <a:solidFill>
                  <a:srgbClr val="000000"/>
                </a:solidFill>
                <a:effectLst/>
                <a:uLnTx/>
                <a:uFillTx/>
                <a:latin typeface="Calibri"/>
                <a:ea typeface="DejaVu Sans"/>
                <a:cs typeface="DejaVu Sans"/>
              </a:rPr>
              <a:t> : organisés sur une ligne (par défaut)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0" i="0" u="none" strike="noStrike" kern="1200" cap="none" spc="-1" normalizeH="0" baseline="0" noProof="0" dirty="0" err="1">
                <a:ln>
                  <a:noFill/>
                </a:ln>
                <a:solidFill>
                  <a:srgbClr val="000000"/>
                </a:solidFill>
                <a:effectLst/>
                <a:uLnTx/>
                <a:uFillTx/>
                <a:latin typeface="Calibri"/>
                <a:ea typeface="DejaVu Sans"/>
                <a:cs typeface="DejaVu Sans"/>
              </a:rPr>
              <a:t>column</a:t>
            </a:r>
            <a:r>
              <a:rPr kumimoji="0" lang="fr-FR" sz="1800" b="0" i="0" u="none" strike="noStrike" kern="1200" cap="none" spc="-1" normalizeH="0" baseline="0" noProof="0" dirty="0">
                <a:ln>
                  <a:noFill/>
                </a:ln>
                <a:solidFill>
                  <a:srgbClr val="000000"/>
                </a:solidFill>
                <a:effectLst/>
                <a:uLnTx/>
                <a:uFillTx/>
                <a:latin typeface="Calibri"/>
                <a:ea typeface="DejaVu Sans"/>
                <a:cs typeface="DejaVu Sans"/>
              </a:rPr>
              <a:t> : organisés sur une colonne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0" i="0" u="none" strike="noStrike" kern="1200" cap="none" spc="-1" normalizeH="0" baseline="0" noProof="0" dirty="0" err="1">
                <a:ln>
                  <a:noFill/>
                </a:ln>
                <a:solidFill>
                  <a:srgbClr val="000000"/>
                </a:solidFill>
                <a:effectLst/>
                <a:uLnTx/>
                <a:uFillTx/>
                <a:latin typeface="Calibri"/>
                <a:ea typeface="DejaVu Sans"/>
                <a:cs typeface="DejaVu Sans"/>
              </a:rPr>
              <a:t>row</a:t>
            </a:r>
            <a:r>
              <a:rPr kumimoji="0" lang="fr-FR" sz="1800" b="0" i="0" u="none" strike="noStrike" kern="1200" cap="none" spc="-1" normalizeH="0" baseline="0" noProof="0" dirty="0">
                <a:ln>
                  <a:noFill/>
                </a:ln>
                <a:solidFill>
                  <a:srgbClr val="000000"/>
                </a:solidFill>
                <a:effectLst/>
                <a:uLnTx/>
                <a:uFillTx/>
                <a:latin typeface="Calibri"/>
                <a:ea typeface="DejaVu Sans"/>
                <a:cs typeface="DejaVu Sans"/>
              </a:rPr>
              <a:t>-reverse : organisés sur une ligne, mais en ordre inversé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0" i="0" u="none" strike="noStrike" kern="1200" cap="none" spc="-1" normalizeH="0" baseline="0" noProof="0" dirty="0" err="1">
                <a:ln>
                  <a:noFill/>
                </a:ln>
                <a:solidFill>
                  <a:srgbClr val="000000"/>
                </a:solidFill>
                <a:effectLst/>
                <a:uLnTx/>
                <a:uFillTx/>
                <a:latin typeface="Calibri"/>
                <a:ea typeface="DejaVu Sans"/>
                <a:cs typeface="DejaVu Sans"/>
              </a:rPr>
              <a:t>column</a:t>
            </a:r>
            <a:r>
              <a:rPr kumimoji="0" lang="fr-FR" sz="1800" b="0" i="0" u="none" strike="noStrike" kern="1200" cap="none" spc="-1" normalizeH="0" baseline="0" noProof="0" dirty="0">
                <a:ln>
                  <a:noFill/>
                </a:ln>
                <a:solidFill>
                  <a:srgbClr val="000000"/>
                </a:solidFill>
                <a:effectLst/>
                <a:uLnTx/>
                <a:uFillTx/>
                <a:latin typeface="Calibri"/>
                <a:ea typeface="DejaVu Sans"/>
                <a:cs typeface="DejaVu Sans"/>
              </a:rPr>
              <a:t>-reverse : organisés sur une colonne, mais en ordre inversé.</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35" name="Connecteur droit 12"/>
          <p:cNvCxnSpPr/>
          <p:nvPr/>
        </p:nvCxnSpPr>
        <p:spPr>
          <a:xfrm>
            <a:off x="240840" y="6459480"/>
            <a:ext cx="360" cy="398880"/>
          </a:xfrm>
          <a:prstGeom prst="straightConnector1">
            <a:avLst/>
          </a:prstGeom>
          <a:ln w="139700">
            <a:solidFill>
              <a:srgbClr val="ED7D31"/>
            </a:solidFill>
          </a:ln>
        </p:spPr>
      </p:cxnSp>
      <p:grpSp>
        <p:nvGrpSpPr>
          <p:cNvPr id="1136" name="Groupe 12"/>
          <p:cNvGrpSpPr/>
          <p:nvPr/>
        </p:nvGrpSpPr>
        <p:grpSpPr>
          <a:xfrm>
            <a:off x="9233640" y="-30600"/>
            <a:ext cx="2958120" cy="564840"/>
            <a:chOff x="9233640" y="-30600"/>
            <a:chExt cx="2958120" cy="564840"/>
          </a:xfrm>
        </p:grpSpPr>
        <p:sp>
          <p:nvSpPr>
            <p:cNvPr id="1137"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138"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139" name="Graphique 218"/>
          <p:cNvPicPr/>
          <p:nvPr/>
        </p:nvPicPr>
        <p:blipFill>
          <a:blip r:embed="rId2"/>
          <a:stretch/>
        </p:blipFill>
        <p:spPr>
          <a:xfrm>
            <a:off x="240840" y="193320"/>
            <a:ext cx="1424520" cy="311400"/>
          </a:xfrm>
          <a:prstGeom prst="rect">
            <a:avLst/>
          </a:prstGeom>
          <a:ln w="0">
            <a:noFill/>
          </a:ln>
        </p:spPr>
      </p:pic>
      <p:sp>
        <p:nvSpPr>
          <p:cNvPr id="1140"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141" name="Connecteur droit 12"/>
          <p:cNvCxnSpPr/>
          <p:nvPr/>
        </p:nvCxnSpPr>
        <p:spPr>
          <a:xfrm>
            <a:off x="10526040" y="70920"/>
            <a:ext cx="1416600" cy="360"/>
          </a:xfrm>
          <a:prstGeom prst="straightConnector1">
            <a:avLst/>
          </a:prstGeom>
          <a:ln w="57150">
            <a:solidFill>
              <a:srgbClr val="ED7D31"/>
            </a:solidFill>
          </a:ln>
        </p:spPr>
      </p:cxnSp>
      <p:sp>
        <p:nvSpPr>
          <p:cNvPr id="1142" name="PlaceHolder 1"/>
          <p:cNvSpPr>
            <a:spLocks noGrp="1"/>
          </p:cNvSpPr>
          <p:nvPr>
            <p:ph type="sldNum" idx="84"/>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82</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143"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44"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colonne ou ligne</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45" name="ZoneTexte 5"/>
          <p:cNvSpPr/>
          <p:nvPr/>
        </p:nvSpPr>
        <p:spPr>
          <a:xfrm>
            <a:off x="3051000" y="1396080"/>
            <a:ext cx="6094800" cy="40644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marL="0" marR="0" lvl="0" indent="0" algn="l" defTabSz="914400" rtl="0" eaLnBrk="1" fontAlgn="auto" latinLnBrk="0" hangingPunct="1">
              <a:lnSpc>
                <a:spcPct val="115000"/>
              </a:lnSpc>
              <a:spcBef>
                <a:spcPts val="0"/>
              </a:spcBef>
              <a:spcAft>
                <a:spcPts val="1125"/>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Exemple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46" name="ZoneTexte 8"/>
          <p:cNvSpPr/>
          <p:nvPr/>
        </p:nvSpPr>
        <p:spPr>
          <a:xfrm>
            <a:off x="2806920" y="1767240"/>
            <a:ext cx="6427080" cy="1003680"/>
          </a:xfrm>
          <a:prstGeom prst="rect">
            <a:avLst/>
          </a:prstGeom>
          <a:solidFill>
            <a:schemeClr val="tx1"/>
          </a:solidFill>
          <a:ln w="0">
            <a:noFill/>
          </a:ln>
        </p:spPr>
        <p:style>
          <a:lnRef idx="0">
            <a:scrgbClr r="0" g="0" b="0"/>
          </a:lnRef>
          <a:fillRef idx="0">
            <a:scrgbClr r="0" g="0" b="0"/>
          </a:fillRef>
          <a:effectRef idx="0">
            <a:scrgbClr r="0" g="0" b="0"/>
          </a:effectRef>
          <a:fontRef idx="minor"/>
        </p:style>
        <p:txBody>
          <a:bodyPr anchor="t">
            <a:spAutoFit/>
          </a:bodyPr>
          <a:lstStyle/>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E4481"/>
                </a:solidFill>
                <a:effectLst/>
                <a:uLnTx/>
                <a:uFillTx/>
                <a:latin typeface="Consolas"/>
                <a:ea typeface="Times New Roman"/>
                <a:cs typeface="DejaVu Sans"/>
              </a:rPr>
              <a:t>#conteneur</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display</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flex</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flex-direction</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0" u="none" strike="noStrike" kern="1200" cap="none" spc="-1" normalizeH="0" baseline="0" noProof="0">
                <a:ln>
                  <a:noFill/>
                </a:ln>
                <a:solidFill>
                  <a:srgbClr val="66D9EF"/>
                </a:solidFill>
                <a:effectLst/>
                <a:uLnTx/>
                <a:uFillTx/>
                <a:latin typeface="Consolas"/>
                <a:ea typeface="Times New Roman"/>
                <a:cs typeface="DejaVu Sans"/>
              </a:rPr>
              <a:t>column-reverse</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p:txBody>
      </p:sp>
      <p:sp>
        <p:nvSpPr>
          <p:cNvPr id="1147" name="Rectangle 2"/>
          <p:cNvSpPr/>
          <p:nvPr/>
        </p:nvSpPr>
        <p:spPr>
          <a:xfrm>
            <a:off x="2805840" y="2973960"/>
            <a:ext cx="6323760" cy="913680"/>
          </a:xfrm>
          <a:prstGeom prst="rect">
            <a:avLst/>
          </a:prstGeom>
          <a:noFill/>
          <a:ln w="0">
            <a:noFill/>
          </a:ln>
        </p:spPr>
        <p:style>
          <a:lnRef idx="0">
            <a:scrgbClr r="0" g="0" b="0"/>
          </a:lnRef>
          <a:fillRef idx="0">
            <a:scrgbClr r="0" g="0" b="0"/>
          </a:fillRef>
          <a:effectRef idx="0">
            <a:scrgbClr r="0" g="0" b="0"/>
          </a:effectRef>
          <a:fontRef idx="minor"/>
        </p:style>
        <p:txBody>
          <a:bodyPr numCol="1" spc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Les éléments sont disposés en colonne mais l’ordre a été inversé</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 sans modifier le fichier html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pic>
        <p:nvPicPr>
          <p:cNvPr id="1148" name="Image 5" descr="Les éléments sont en colonne... dans l'ordre inverse !"/>
          <p:cNvPicPr/>
          <p:nvPr/>
        </p:nvPicPr>
        <p:blipFill>
          <a:blip r:embed="rId3"/>
          <a:stretch/>
        </p:blipFill>
        <p:spPr>
          <a:xfrm>
            <a:off x="2806920" y="3809520"/>
            <a:ext cx="6424200" cy="2418840"/>
          </a:xfrm>
          <a:prstGeom prst="rect">
            <a:avLst/>
          </a:prstGeom>
          <a:ln w="0">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49" name="Connecteur droit 12"/>
          <p:cNvCxnSpPr/>
          <p:nvPr/>
        </p:nvCxnSpPr>
        <p:spPr>
          <a:xfrm>
            <a:off x="240840" y="6459480"/>
            <a:ext cx="360" cy="398880"/>
          </a:xfrm>
          <a:prstGeom prst="straightConnector1">
            <a:avLst/>
          </a:prstGeom>
          <a:ln w="139700">
            <a:solidFill>
              <a:srgbClr val="ED7D31"/>
            </a:solidFill>
          </a:ln>
        </p:spPr>
      </p:cxnSp>
      <p:grpSp>
        <p:nvGrpSpPr>
          <p:cNvPr id="1150" name="Groupe 12"/>
          <p:cNvGrpSpPr/>
          <p:nvPr/>
        </p:nvGrpSpPr>
        <p:grpSpPr>
          <a:xfrm>
            <a:off x="9233640" y="-30600"/>
            <a:ext cx="2958120" cy="564840"/>
            <a:chOff x="9233640" y="-30600"/>
            <a:chExt cx="2958120" cy="564840"/>
          </a:xfrm>
        </p:grpSpPr>
        <p:sp>
          <p:nvSpPr>
            <p:cNvPr id="1151"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152"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153" name="Graphique 218"/>
          <p:cNvPicPr/>
          <p:nvPr/>
        </p:nvPicPr>
        <p:blipFill>
          <a:blip r:embed="rId2"/>
          <a:stretch/>
        </p:blipFill>
        <p:spPr>
          <a:xfrm>
            <a:off x="240840" y="193320"/>
            <a:ext cx="1424520" cy="311400"/>
          </a:xfrm>
          <a:prstGeom prst="rect">
            <a:avLst/>
          </a:prstGeom>
          <a:ln w="0">
            <a:noFill/>
          </a:ln>
        </p:spPr>
      </p:pic>
      <p:sp>
        <p:nvSpPr>
          <p:cNvPr id="1154"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155" name="Connecteur droit 12"/>
          <p:cNvCxnSpPr/>
          <p:nvPr/>
        </p:nvCxnSpPr>
        <p:spPr>
          <a:xfrm>
            <a:off x="10526040" y="70920"/>
            <a:ext cx="1416600" cy="360"/>
          </a:xfrm>
          <a:prstGeom prst="straightConnector1">
            <a:avLst/>
          </a:prstGeom>
          <a:ln w="57150">
            <a:solidFill>
              <a:srgbClr val="ED7D31"/>
            </a:solidFill>
          </a:ln>
        </p:spPr>
      </p:cxnSp>
      <p:sp>
        <p:nvSpPr>
          <p:cNvPr id="1156" name="PlaceHolder 1"/>
          <p:cNvSpPr>
            <a:spLocks noGrp="1"/>
          </p:cNvSpPr>
          <p:nvPr>
            <p:ph type="sldNum" idx="85"/>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83</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157"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58"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retour à la ligne</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59" name="ZoneTexte 1"/>
          <p:cNvSpPr/>
          <p:nvPr/>
        </p:nvSpPr>
        <p:spPr>
          <a:xfrm>
            <a:off x="957240" y="1809720"/>
            <a:ext cx="10272240" cy="38095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228600" marR="0" lvl="0" indent="0" algn="l" defTabSz="914400" rtl="0" eaLnBrk="1" fontAlgn="auto" latinLnBrk="0" hangingPunct="1">
              <a:lnSpc>
                <a:spcPct val="114000"/>
              </a:lnSpc>
              <a:spcBef>
                <a:spcPts val="0"/>
              </a:spcBef>
              <a:spcAft>
                <a:spcPts val="1001"/>
              </a:spcAft>
              <a:buClrTx/>
              <a:buSzTx/>
              <a:buFontTx/>
              <a:buNone/>
              <a:tabLst/>
              <a:defRPr/>
            </a:pPr>
            <a:r>
              <a:rPr kumimoji="0" lang="fr-FR" sz="1800" b="1" i="0" u="none" strike="noStrike" kern="1200" cap="none" spc="-1" normalizeH="0" baseline="0" noProof="0" dirty="0">
                <a:ln>
                  <a:noFill/>
                </a:ln>
                <a:solidFill>
                  <a:srgbClr val="000000"/>
                </a:solidFill>
                <a:effectLst/>
                <a:uLnTx/>
                <a:uFillTx/>
                <a:latin typeface="Calibri"/>
                <a:ea typeface="DejaVu Sans"/>
                <a:cs typeface="DejaVu Sans"/>
              </a:rPr>
              <a:t>Gérer le retour à la ligne</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FR" sz="1800" b="0" i="0" u="none" strike="noStrike" kern="1200" cap="none" spc="-1" normalizeH="0" baseline="0" noProof="0" dirty="0" err="1">
                <a:ln>
                  <a:noFill/>
                </a:ln>
                <a:solidFill>
                  <a:srgbClr val="000000"/>
                </a:solidFill>
                <a:effectLst/>
                <a:uLnTx/>
                <a:uFillTx/>
                <a:latin typeface="Calibri"/>
                <a:ea typeface="DejaVu Sans"/>
                <a:cs typeface="DejaVu Sans"/>
              </a:rPr>
              <a:t>Flexbox</a:t>
            </a:r>
            <a:r>
              <a:rPr kumimoji="0" lang="fr-FR" sz="1800" b="0" i="0" u="none" strike="noStrike" kern="1200" cap="none" spc="-1" normalizeH="0" baseline="0" noProof="0" dirty="0">
                <a:ln>
                  <a:noFill/>
                </a:ln>
                <a:solidFill>
                  <a:srgbClr val="000000"/>
                </a:solidFill>
                <a:effectLst/>
                <a:uLnTx/>
                <a:uFillTx/>
                <a:latin typeface="Calibri"/>
                <a:ea typeface="DejaVu Sans"/>
                <a:cs typeface="DejaVu Sans"/>
              </a:rPr>
              <a:t> nous permet d'agencer ces éléments dans le sens que l'on veut.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228600" marR="0" lvl="0" indent="0" algn="l" defTabSz="914400" rtl="0" eaLnBrk="1" fontAlgn="auto" latinLnBrk="0" hangingPunct="1">
              <a:lnSpc>
                <a:spcPct val="114000"/>
              </a:lnSpc>
              <a:spcBef>
                <a:spcPts val="0"/>
              </a:spcBef>
              <a:spcAft>
                <a:spcPts val="1001"/>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Par défaut, les blocs essaient de rester sur la même ligne s'ils n'ont pas la place (ce qui peut provoquer des bugs de design, parfois). Si vous voulez, vous pouvez demander à ce que les blocs aillent à la ligne lorsqu'ils n'ont plus la place, avec </a:t>
            </a:r>
            <a:r>
              <a:rPr kumimoji="0" lang="fr-FR" sz="1800" b="1" i="0" u="none" strike="noStrike" kern="1200" cap="none" spc="-1" normalizeH="0" baseline="0" noProof="0" dirty="0" err="1">
                <a:ln>
                  <a:noFill/>
                </a:ln>
                <a:solidFill>
                  <a:srgbClr val="000000"/>
                </a:solidFill>
                <a:effectLst/>
                <a:uLnTx/>
                <a:uFillTx/>
                <a:latin typeface="Calibri"/>
                <a:ea typeface="Calibri"/>
                <a:cs typeface="DejaVu Sans"/>
              </a:rPr>
              <a:t>flex</a:t>
            </a:r>
            <a:r>
              <a:rPr kumimoji="0" lang="fr-FR" sz="1800" b="1" i="0" u="none" strike="noStrike" kern="1200" cap="none" spc="-1" normalizeH="0" baseline="0" noProof="0" dirty="0">
                <a:ln>
                  <a:noFill/>
                </a:ln>
                <a:solidFill>
                  <a:srgbClr val="000000"/>
                </a:solidFill>
                <a:effectLst/>
                <a:uLnTx/>
                <a:uFillTx/>
                <a:latin typeface="Calibri"/>
                <a:ea typeface="Calibri"/>
                <a:cs typeface="DejaVu Sans"/>
              </a:rPr>
              <a:t>-wrap</a:t>
            </a: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  qui peut prendre ces valeurs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0" i="0" u="none" strike="noStrike" kern="1200" cap="none" spc="-1" normalizeH="0" baseline="0" noProof="0" dirty="0" err="1">
                <a:ln>
                  <a:noFill/>
                </a:ln>
                <a:solidFill>
                  <a:srgbClr val="000000"/>
                </a:solidFill>
                <a:effectLst/>
                <a:uLnTx/>
                <a:uFillTx/>
                <a:latin typeface="Calibri"/>
                <a:ea typeface="Calibri"/>
                <a:cs typeface="DejaVu Sans"/>
              </a:rPr>
              <a:t>nowrap</a:t>
            </a: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 : pas de retour à la ligne (par défaut)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wrap : les éléments vont à la ligne lorsqu'il n'y a plus la place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wrap-reverse : les éléments vont à la ligne, lorsqu'il n'y a plus la place, en sens inverse.</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228600" marR="0" lvl="0" indent="0" algn="l" defTabSz="914400" rtl="0" eaLnBrk="1" fontAlgn="auto" latinLnBrk="0" hangingPunct="1">
              <a:lnSpc>
                <a:spcPct val="114000"/>
              </a:lnSpc>
              <a:spcBef>
                <a:spcPts val="0"/>
              </a:spcBef>
              <a:spcAft>
                <a:spcPts val="1001"/>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60" name="Connecteur droit 12"/>
          <p:cNvCxnSpPr/>
          <p:nvPr/>
        </p:nvCxnSpPr>
        <p:spPr>
          <a:xfrm>
            <a:off x="240840" y="6459480"/>
            <a:ext cx="360" cy="398880"/>
          </a:xfrm>
          <a:prstGeom prst="straightConnector1">
            <a:avLst/>
          </a:prstGeom>
          <a:ln w="139700">
            <a:solidFill>
              <a:srgbClr val="ED7D31"/>
            </a:solidFill>
          </a:ln>
        </p:spPr>
      </p:cxnSp>
      <p:grpSp>
        <p:nvGrpSpPr>
          <p:cNvPr id="1161" name="Groupe 12"/>
          <p:cNvGrpSpPr/>
          <p:nvPr/>
        </p:nvGrpSpPr>
        <p:grpSpPr>
          <a:xfrm>
            <a:off x="9233640" y="-30600"/>
            <a:ext cx="2958120" cy="564840"/>
            <a:chOff x="9233640" y="-30600"/>
            <a:chExt cx="2958120" cy="564840"/>
          </a:xfrm>
        </p:grpSpPr>
        <p:sp>
          <p:nvSpPr>
            <p:cNvPr id="116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16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164" name="Graphique 218"/>
          <p:cNvPicPr/>
          <p:nvPr/>
        </p:nvPicPr>
        <p:blipFill>
          <a:blip r:embed="rId2"/>
          <a:stretch/>
        </p:blipFill>
        <p:spPr>
          <a:xfrm>
            <a:off x="240840" y="193320"/>
            <a:ext cx="1424520" cy="311400"/>
          </a:xfrm>
          <a:prstGeom prst="rect">
            <a:avLst/>
          </a:prstGeom>
          <a:ln w="0">
            <a:noFill/>
          </a:ln>
        </p:spPr>
      </p:pic>
      <p:sp>
        <p:nvSpPr>
          <p:cNvPr id="116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166" name="Connecteur droit 12"/>
          <p:cNvCxnSpPr/>
          <p:nvPr/>
        </p:nvCxnSpPr>
        <p:spPr>
          <a:xfrm>
            <a:off x="10526040" y="70920"/>
            <a:ext cx="1416600" cy="360"/>
          </a:xfrm>
          <a:prstGeom prst="straightConnector1">
            <a:avLst/>
          </a:prstGeom>
          <a:ln w="57150">
            <a:solidFill>
              <a:srgbClr val="ED7D31"/>
            </a:solidFill>
          </a:ln>
        </p:spPr>
      </p:cxnSp>
      <p:sp>
        <p:nvSpPr>
          <p:cNvPr id="1167" name="PlaceHolder 1"/>
          <p:cNvSpPr>
            <a:spLocks noGrp="1"/>
          </p:cNvSpPr>
          <p:nvPr>
            <p:ph type="sldNum" idx="86"/>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84</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168"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69"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retour à la ligne</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70" name="Rectangle 4"/>
          <p:cNvSpPr/>
          <p:nvPr/>
        </p:nvSpPr>
        <p:spPr>
          <a:xfrm>
            <a:off x="950040" y="1958760"/>
            <a:ext cx="4002480" cy="1460160"/>
          </a:xfrm>
          <a:prstGeom prst="rect">
            <a:avLst/>
          </a:prstGeom>
          <a:solidFill>
            <a:schemeClr val="tx1"/>
          </a:solidFill>
          <a:ln w="0">
            <a:noFill/>
          </a:ln>
        </p:spPr>
        <p:style>
          <a:lnRef idx="0">
            <a:scrgbClr r="0" g="0" b="0"/>
          </a:lnRef>
          <a:fillRef idx="0">
            <a:scrgbClr r="0" g="0" b="0"/>
          </a:fillRef>
          <a:effectRef idx="0">
            <a:scrgbClr r="0" g="0" b="0"/>
          </a:effectRef>
          <a:fontRef idx="minor"/>
        </p:style>
        <p:txBody>
          <a:bodyPr numCol="1" spc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000000"/>
                </a:solidFill>
                <a:effectLst/>
                <a:uLnTx/>
                <a:uFillTx/>
                <a:latin typeface="Calibri"/>
                <a:ea typeface="Times New Roman"/>
                <a:cs typeface="DejaVu Sans"/>
              </a:rPr>
              <a:t>Exemple :</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E4481"/>
                </a:solidFill>
                <a:effectLst/>
                <a:uLnTx/>
                <a:uFillTx/>
                <a:latin typeface="Consolas"/>
                <a:ea typeface="Times New Roman"/>
                <a:cs typeface="DejaVu Sans"/>
              </a:rPr>
              <a:t>#conteneur</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display</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flex</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flex-wrap</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wrap;</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kumimoji="0" lang="fr-FR" sz="1800" b="0" i="0" u="none" strike="noStrike" kern="1200" cap="none" spc="-1" normalizeH="0" baseline="0" noProof="0">
              <a:ln>
                <a:noFill/>
              </a:ln>
              <a:solidFill>
                <a:srgbClr val="FFFFFF"/>
              </a:solidFill>
              <a:effectLst/>
              <a:uLnTx/>
              <a:uFillTx/>
              <a:latin typeface="Arial"/>
              <a:ea typeface="DejaVu Sans"/>
              <a:cs typeface="DejaVu Sans"/>
            </a:endParaRPr>
          </a:p>
        </p:txBody>
      </p:sp>
      <p:pic>
        <p:nvPicPr>
          <p:cNvPr id="1171" name="Image 6" descr="Gestion du retour à la ligne avec flex-wrap"/>
          <p:cNvPicPr/>
          <p:nvPr/>
        </p:nvPicPr>
        <p:blipFill>
          <a:blip r:embed="rId3"/>
          <a:stretch/>
        </p:blipFill>
        <p:spPr>
          <a:xfrm>
            <a:off x="5389920" y="1949400"/>
            <a:ext cx="6555960" cy="4109760"/>
          </a:xfrm>
          <a:prstGeom prst="rect">
            <a:avLst/>
          </a:prstGeom>
          <a:ln w="0">
            <a:noFill/>
          </a:ln>
        </p:spPr>
      </p:pic>
      <p:sp>
        <p:nvSpPr>
          <p:cNvPr id="1172" name="ZoneTexte 10"/>
          <p:cNvSpPr/>
          <p:nvPr/>
        </p:nvSpPr>
        <p:spPr>
          <a:xfrm>
            <a:off x="940320" y="3772800"/>
            <a:ext cx="437868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Voici l'effet que prennent les différentes valeurs sur une même illustration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0" name="Connecteur droit 12"/>
          <p:cNvCxnSpPr/>
          <p:nvPr/>
        </p:nvCxnSpPr>
        <p:spPr>
          <a:xfrm>
            <a:off x="240840" y="6459480"/>
            <a:ext cx="360" cy="398880"/>
          </a:xfrm>
          <a:prstGeom prst="straightConnector1">
            <a:avLst/>
          </a:prstGeom>
          <a:ln w="139700">
            <a:solidFill>
              <a:srgbClr val="ED7D31"/>
            </a:solidFill>
          </a:ln>
        </p:spPr>
      </p:cxnSp>
      <p:grpSp>
        <p:nvGrpSpPr>
          <p:cNvPr id="751" name="Groupe 12"/>
          <p:cNvGrpSpPr/>
          <p:nvPr/>
        </p:nvGrpSpPr>
        <p:grpSpPr>
          <a:xfrm>
            <a:off x="9233640" y="-30600"/>
            <a:ext cx="2958120" cy="564840"/>
            <a:chOff x="9233640" y="-30600"/>
            <a:chExt cx="2958120" cy="564840"/>
          </a:xfrm>
        </p:grpSpPr>
        <p:sp>
          <p:nvSpPr>
            <p:cNvPr id="75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75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754" name="Graphique 218"/>
          <p:cNvPicPr/>
          <p:nvPr/>
        </p:nvPicPr>
        <p:blipFill>
          <a:blip r:embed="rId2"/>
          <a:stretch/>
        </p:blipFill>
        <p:spPr>
          <a:xfrm>
            <a:off x="240840" y="193320"/>
            <a:ext cx="1424520" cy="311400"/>
          </a:xfrm>
          <a:prstGeom prst="rect">
            <a:avLst/>
          </a:prstGeom>
          <a:ln w="0">
            <a:noFill/>
          </a:ln>
        </p:spPr>
      </p:pic>
      <p:sp>
        <p:nvSpPr>
          <p:cNvPr id="75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756" name="Connecteur droit 12"/>
          <p:cNvCxnSpPr/>
          <p:nvPr/>
        </p:nvCxnSpPr>
        <p:spPr>
          <a:xfrm>
            <a:off x="10526040" y="70920"/>
            <a:ext cx="1416600" cy="360"/>
          </a:xfrm>
          <a:prstGeom prst="straightConnector1">
            <a:avLst/>
          </a:prstGeom>
          <a:ln w="57150">
            <a:solidFill>
              <a:srgbClr val="ED7D31"/>
            </a:solidFill>
          </a:ln>
        </p:spPr>
      </p:cxnSp>
      <p:sp>
        <p:nvSpPr>
          <p:cNvPr id="757" name="PlaceHolder 1"/>
          <p:cNvSpPr>
            <a:spLocks noGrp="1"/>
          </p:cNvSpPr>
          <p:nvPr>
            <p:ph type="sldNum" idx="53"/>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51</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758"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59"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Syntaxe et sélecteur CSS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60" name="ZoneTexte 2"/>
          <p:cNvSpPr/>
          <p:nvPr/>
        </p:nvSpPr>
        <p:spPr>
          <a:xfrm>
            <a:off x="1125000" y="1368720"/>
            <a:ext cx="4966920" cy="3354765"/>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1" normalizeH="0" baseline="0" noProof="0">
                <a:ln>
                  <a:noFill/>
                </a:ln>
                <a:solidFill>
                  <a:srgbClr val="000000"/>
                </a:solidFill>
                <a:effectLst/>
                <a:uLnTx/>
                <a:uFillTx/>
                <a:latin typeface="Calibri"/>
                <a:ea typeface="DejaVu Sans"/>
                <a:cs typeface="DejaVu Sans"/>
              </a:rPr>
              <a:t>Syntaxe: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err="1">
                <a:ln>
                  <a:noFill/>
                </a:ln>
                <a:solidFill>
                  <a:srgbClr val="4078F2"/>
                </a:solidFill>
                <a:effectLst/>
                <a:uLnTx/>
                <a:uFillTx/>
                <a:latin typeface="Consolas"/>
                <a:ea typeface="DejaVu Sans"/>
                <a:cs typeface="DejaVu Sans"/>
              </a:rPr>
              <a:t>Selecteur</a:t>
            </a:r>
            <a:r>
              <a:rPr kumimoji="0" lang="fr-FR" sz="1800" b="0" i="0" u="none" strike="noStrike" kern="1200" cap="none" spc="-1" normalizeH="0" baseline="0" noProof="0">
                <a:ln>
                  <a:noFill/>
                </a:ln>
                <a:solidFill>
                  <a:srgbClr val="000000"/>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Propriété-</a:t>
            </a:r>
            <a:r>
              <a:rPr kumimoji="0" lang="fr-FR" sz="1800" b="0" i="0" u="none" strike="noStrike" kern="1200" cap="none" spc="-1" normalizeH="0" baseline="0" noProof="0" err="1">
                <a:ln>
                  <a:noFill/>
                </a:ln>
                <a:solidFill>
                  <a:srgbClr val="383A42"/>
                </a:solidFill>
                <a:effectLst/>
                <a:uLnTx/>
                <a:uFillTx/>
                <a:latin typeface="Consolas"/>
                <a:ea typeface="DejaVu Sans"/>
                <a:cs typeface="DejaVu Sans"/>
              </a:rPr>
              <a:t>css</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valeur</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1" normalizeH="0" baseline="0" noProof="0">
                <a:ln>
                  <a:noFill/>
                </a:ln>
                <a:solidFill>
                  <a:srgbClr val="000000"/>
                </a:solidFill>
                <a:effectLst/>
                <a:uLnTx/>
                <a:uFillTx/>
                <a:latin typeface="Calibri"/>
                <a:ea typeface="Calibri"/>
                <a:cs typeface="DejaVu Sans"/>
              </a:rPr>
              <a:t>Sélecteur de type « nom des balise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Calibri"/>
                <a:cs typeface="DejaVu Sans"/>
              </a:rPr>
              <a:t>p</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err="1">
                <a:ln>
                  <a:noFill/>
                </a:ln>
                <a:solidFill>
                  <a:srgbClr val="383A42"/>
                </a:solidFill>
                <a:effectLst/>
                <a:uLnTx/>
                <a:uFillTx/>
                <a:latin typeface="Consolas"/>
                <a:ea typeface="Calibri"/>
                <a:cs typeface="DejaVu Sans"/>
              </a:rPr>
              <a:t>text-align</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center;</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err="1">
                <a:ln>
                  <a:noFill/>
                </a:ln>
                <a:solidFill>
                  <a:srgbClr val="383A42"/>
                </a:solidFill>
                <a:effectLst/>
                <a:uLnTx/>
                <a:uFillTx/>
                <a:latin typeface="Consolas"/>
                <a:ea typeface="Calibri"/>
                <a:cs typeface="DejaVu Sans"/>
              </a:rPr>
              <a:t>color</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err="1">
                <a:ln>
                  <a:noFill/>
                </a:ln>
                <a:solidFill>
                  <a:srgbClr val="986801"/>
                </a:solidFill>
                <a:effectLst/>
                <a:uLnTx/>
                <a:uFillTx/>
                <a:latin typeface="Consolas"/>
                <a:ea typeface="Calibri"/>
                <a:cs typeface="DejaVu Sans"/>
              </a:rPr>
              <a:t>red</a:t>
            </a: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73" name="Connecteur droit 12"/>
          <p:cNvCxnSpPr/>
          <p:nvPr/>
        </p:nvCxnSpPr>
        <p:spPr>
          <a:xfrm>
            <a:off x="240840" y="6459480"/>
            <a:ext cx="360" cy="398880"/>
          </a:xfrm>
          <a:prstGeom prst="straightConnector1">
            <a:avLst/>
          </a:prstGeom>
          <a:ln w="139700">
            <a:solidFill>
              <a:srgbClr val="ED7D31"/>
            </a:solidFill>
          </a:ln>
        </p:spPr>
      </p:cxnSp>
      <p:grpSp>
        <p:nvGrpSpPr>
          <p:cNvPr id="1174" name="Groupe 12"/>
          <p:cNvGrpSpPr/>
          <p:nvPr/>
        </p:nvGrpSpPr>
        <p:grpSpPr>
          <a:xfrm>
            <a:off x="9233640" y="-30600"/>
            <a:ext cx="2958120" cy="564840"/>
            <a:chOff x="9233640" y="-30600"/>
            <a:chExt cx="2958120" cy="564840"/>
          </a:xfrm>
        </p:grpSpPr>
        <p:sp>
          <p:nvSpPr>
            <p:cNvPr id="1175"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176"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177" name="Graphique 218"/>
          <p:cNvPicPr/>
          <p:nvPr/>
        </p:nvPicPr>
        <p:blipFill>
          <a:blip r:embed="rId2"/>
          <a:stretch/>
        </p:blipFill>
        <p:spPr>
          <a:xfrm>
            <a:off x="240840" y="193320"/>
            <a:ext cx="1424520" cy="311400"/>
          </a:xfrm>
          <a:prstGeom prst="rect">
            <a:avLst/>
          </a:prstGeom>
          <a:ln w="0">
            <a:noFill/>
          </a:ln>
        </p:spPr>
      </p:pic>
      <p:sp>
        <p:nvSpPr>
          <p:cNvPr id="1178"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179" name="Connecteur droit 12"/>
          <p:cNvCxnSpPr/>
          <p:nvPr/>
        </p:nvCxnSpPr>
        <p:spPr>
          <a:xfrm>
            <a:off x="10526040" y="70920"/>
            <a:ext cx="1416600" cy="360"/>
          </a:xfrm>
          <a:prstGeom prst="straightConnector1">
            <a:avLst/>
          </a:prstGeom>
          <a:ln w="57150">
            <a:solidFill>
              <a:srgbClr val="ED7D31"/>
            </a:solidFill>
          </a:ln>
        </p:spPr>
      </p:cxnSp>
      <p:sp>
        <p:nvSpPr>
          <p:cNvPr id="1180" name="PlaceHolder 1"/>
          <p:cNvSpPr>
            <a:spLocks noGrp="1"/>
          </p:cNvSpPr>
          <p:nvPr>
            <p:ph type="sldNum" idx="87"/>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85</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181"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82"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les alignements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83" name="ZoneTexte 1"/>
          <p:cNvSpPr/>
          <p:nvPr/>
        </p:nvSpPr>
        <p:spPr>
          <a:xfrm>
            <a:off x="957240" y="1809720"/>
            <a:ext cx="10272240" cy="18532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125"/>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Les éléments sont organisés soit horizontalement (par défaut), soit verticalement. Cela définit ce qu'on appelle </a:t>
            </a:r>
            <a:r>
              <a:rPr kumimoji="0" lang="fr-FR" sz="1800" b="1" i="0" u="none" strike="noStrike" kern="1200" cap="none" spc="-1" normalizeH="0" baseline="0" noProof="0">
                <a:ln>
                  <a:noFill/>
                </a:ln>
                <a:solidFill>
                  <a:srgbClr val="000000"/>
                </a:solidFill>
                <a:effectLst/>
                <a:uLnTx/>
                <a:uFillTx/>
                <a:latin typeface="Calibri"/>
                <a:ea typeface="Calibri"/>
                <a:cs typeface="DejaVu Sans"/>
              </a:rPr>
              <a:t>l'</a:t>
            </a:r>
            <a:r>
              <a:rPr kumimoji="0" lang="fr-FR" sz="1800" b="1" i="1" u="none" strike="noStrike" kern="1200" cap="none" spc="-1" normalizeH="0" baseline="0" noProof="0">
                <a:ln>
                  <a:noFill/>
                </a:ln>
                <a:solidFill>
                  <a:srgbClr val="000000"/>
                </a:solidFill>
                <a:effectLst/>
                <a:uLnTx/>
                <a:uFillTx/>
                <a:latin typeface="Calibri"/>
                <a:ea typeface="Calibri"/>
                <a:cs typeface="DejaVu Sans"/>
              </a:rPr>
              <a:t>axe principal</a:t>
            </a:r>
            <a:r>
              <a:rPr kumimoji="0" lang="fr-FR" sz="1800" b="0" i="0" u="none" strike="noStrike" kern="1200" cap="none" spc="-1" normalizeH="0" baseline="0" noProof="0">
                <a:ln>
                  <a:noFill/>
                </a:ln>
                <a:solidFill>
                  <a:srgbClr val="000000"/>
                </a:solidFill>
                <a:effectLst/>
                <a:uLnTx/>
                <a:uFillTx/>
                <a:latin typeface="Calibri"/>
                <a:ea typeface="Calibri"/>
                <a:cs typeface="DejaVu Sans"/>
              </a:rPr>
              <a:t>. Il y a aussi un axe secondaire (</a:t>
            </a:r>
            <a:r>
              <a:rPr kumimoji="0" lang="fr-FR" sz="1800" b="0" i="1" u="none" strike="noStrike" kern="1200" cap="none" spc="-1" normalizeH="0" baseline="0" noProof="0">
                <a:ln>
                  <a:noFill/>
                </a:ln>
                <a:solidFill>
                  <a:srgbClr val="000000"/>
                </a:solidFill>
                <a:effectLst/>
                <a:uLnTx/>
                <a:uFillTx/>
                <a:latin typeface="Calibri"/>
                <a:ea typeface="Calibri"/>
                <a:cs typeface="DejaVu Sans"/>
              </a:rPr>
              <a:t>cross axis</a:t>
            </a:r>
            <a:r>
              <a:rPr kumimoji="0" lang="fr-FR" sz="1800" b="0" i="0" u="none" strike="noStrike" kern="1200" cap="none" spc="-1" normalizeH="0" baseline="0" noProof="0">
                <a:ln>
                  <a:noFill/>
                </a:ln>
                <a:solidFill>
                  <a:srgbClr val="000000"/>
                </a:solidFill>
                <a:effectLst/>
                <a:uLnTx/>
                <a:uFillTx/>
                <a:latin typeface="Calibri"/>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si vos éléments sont organisés horizontalement, l'axe secondaire est l'axe vertical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si vos éléments sont organisés verticalement, l'axe secondaire est l'axe horizontal.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228600" marR="0" lvl="0" indent="0" algn="l" defTabSz="914400" rtl="0" eaLnBrk="1" fontAlgn="auto" latinLnBrk="0" hangingPunct="1">
              <a:lnSpc>
                <a:spcPct val="114000"/>
              </a:lnSpc>
              <a:spcBef>
                <a:spcPts val="0"/>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grpSp>
        <p:nvGrpSpPr>
          <p:cNvPr id="1184" name="Groupe 7"/>
          <p:cNvGrpSpPr/>
          <p:nvPr/>
        </p:nvGrpSpPr>
        <p:grpSpPr>
          <a:xfrm>
            <a:off x="512280" y="4431600"/>
            <a:ext cx="5251320" cy="1222920"/>
            <a:chOff x="512280" y="4431600"/>
            <a:chExt cx="5251320" cy="1222920"/>
          </a:xfrm>
        </p:grpSpPr>
        <p:pic>
          <p:nvPicPr>
            <p:cNvPr id="1185" name="Picture 2" descr="If flex-direction is set to row the main axis runs along the row in the inline direction."/>
            <p:cNvPicPr/>
            <p:nvPr/>
          </p:nvPicPr>
          <p:blipFill>
            <a:blip r:embed="rId3"/>
            <a:stretch/>
          </p:blipFill>
          <p:spPr>
            <a:xfrm>
              <a:off x="1666080" y="4431600"/>
              <a:ext cx="3796920" cy="1105560"/>
            </a:xfrm>
            <a:prstGeom prst="rect">
              <a:avLst/>
            </a:prstGeom>
            <a:ln w="0">
              <a:noFill/>
            </a:ln>
          </p:spPr>
        </p:pic>
        <p:pic>
          <p:nvPicPr>
            <p:cNvPr id="1186" name="Picture 6" descr="If flex-direction is set to row then the cross axis runs in the block direction."/>
            <p:cNvPicPr/>
            <p:nvPr/>
          </p:nvPicPr>
          <p:blipFill>
            <a:blip r:embed="rId4"/>
            <a:stretch/>
          </p:blipFill>
          <p:spPr>
            <a:xfrm>
              <a:off x="512280" y="4669200"/>
              <a:ext cx="5251320" cy="985320"/>
            </a:xfrm>
            <a:prstGeom prst="rect">
              <a:avLst/>
            </a:prstGeom>
            <a:ln w="0">
              <a:noFill/>
            </a:ln>
          </p:spPr>
        </p:pic>
      </p:grpSp>
      <p:grpSp>
        <p:nvGrpSpPr>
          <p:cNvPr id="1187" name="Groupe 17"/>
          <p:cNvGrpSpPr/>
          <p:nvPr/>
        </p:nvGrpSpPr>
        <p:grpSpPr>
          <a:xfrm>
            <a:off x="6165360" y="4255200"/>
            <a:ext cx="5054760" cy="1730520"/>
            <a:chOff x="6165360" y="4255200"/>
            <a:chExt cx="5054760" cy="1730520"/>
          </a:xfrm>
        </p:grpSpPr>
        <p:pic>
          <p:nvPicPr>
            <p:cNvPr id="1188" name="Picture 4" descr="If flex-direction is set to column the main axis runs in the block direction."/>
            <p:cNvPicPr/>
            <p:nvPr/>
          </p:nvPicPr>
          <p:blipFill>
            <a:blip r:embed="rId5"/>
            <a:stretch/>
          </p:blipFill>
          <p:spPr>
            <a:xfrm>
              <a:off x="6165360" y="4381920"/>
              <a:ext cx="5010120" cy="1603800"/>
            </a:xfrm>
            <a:prstGeom prst="rect">
              <a:avLst/>
            </a:prstGeom>
            <a:ln w="0">
              <a:noFill/>
            </a:ln>
          </p:spPr>
        </p:pic>
        <p:pic>
          <p:nvPicPr>
            <p:cNvPr id="1189" name="Picture 8" descr="If flex-direction is set to column then the cross axis runs in the inline direction."/>
            <p:cNvPicPr/>
            <p:nvPr/>
          </p:nvPicPr>
          <p:blipFill>
            <a:blip r:embed="rId6"/>
            <a:stretch/>
          </p:blipFill>
          <p:spPr>
            <a:xfrm>
              <a:off x="7510320" y="4255200"/>
              <a:ext cx="3709800" cy="1730520"/>
            </a:xfrm>
            <a:prstGeom prst="rect">
              <a:avLst/>
            </a:prstGeom>
            <a:ln w="0">
              <a:noFill/>
            </a:ln>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90" name="Connecteur droit 12"/>
          <p:cNvCxnSpPr/>
          <p:nvPr/>
        </p:nvCxnSpPr>
        <p:spPr>
          <a:xfrm>
            <a:off x="240840" y="6459480"/>
            <a:ext cx="360" cy="398880"/>
          </a:xfrm>
          <a:prstGeom prst="straightConnector1">
            <a:avLst/>
          </a:prstGeom>
          <a:ln w="139700">
            <a:solidFill>
              <a:srgbClr val="ED7D31"/>
            </a:solidFill>
          </a:ln>
        </p:spPr>
      </p:cxnSp>
      <p:grpSp>
        <p:nvGrpSpPr>
          <p:cNvPr id="1191" name="Groupe 12"/>
          <p:cNvGrpSpPr/>
          <p:nvPr/>
        </p:nvGrpSpPr>
        <p:grpSpPr>
          <a:xfrm>
            <a:off x="9233640" y="-30600"/>
            <a:ext cx="2958120" cy="564840"/>
            <a:chOff x="9233640" y="-30600"/>
            <a:chExt cx="2958120" cy="564840"/>
          </a:xfrm>
        </p:grpSpPr>
        <p:sp>
          <p:nvSpPr>
            <p:cNvPr id="119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19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194" name="Graphique 218"/>
          <p:cNvPicPr/>
          <p:nvPr/>
        </p:nvPicPr>
        <p:blipFill>
          <a:blip r:embed="rId2"/>
          <a:stretch/>
        </p:blipFill>
        <p:spPr>
          <a:xfrm>
            <a:off x="240840" y="193320"/>
            <a:ext cx="1424520" cy="311400"/>
          </a:xfrm>
          <a:prstGeom prst="rect">
            <a:avLst/>
          </a:prstGeom>
          <a:ln w="0">
            <a:noFill/>
          </a:ln>
        </p:spPr>
      </p:pic>
      <p:sp>
        <p:nvSpPr>
          <p:cNvPr id="119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196" name="Connecteur droit 12"/>
          <p:cNvCxnSpPr/>
          <p:nvPr/>
        </p:nvCxnSpPr>
        <p:spPr>
          <a:xfrm>
            <a:off x="10526040" y="70920"/>
            <a:ext cx="1416600" cy="360"/>
          </a:xfrm>
          <a:prstGeom prst="straightConnector1">
            <a:avLst/>
          </a:prstGeom>
          <a:ln w="57150">
            <a:solidFill>
              <a:srgbClr val="ED7D31"/>
            </a:solidFill>
          </a:ln>
        </p:spPr>
      </p:cxnSp>
      <p:sp>
        <p:nvSpPr>
          <p:cNvPr id="1197" name="PlaceHolder 1"/>
          <p:cNvSpPr>
            <a:spLocks noGrp="1"/>
          </p:cNvSpPr>
          <p:nvPr>
            <p:ph type="sldNum" idx="88"/>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86</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198"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99"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aligner sur le Main Axis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00" name="ZoneTexte 1"/>
          <p:cNvSpPr/>
          <p:nvPr/>
        </p:nvSpPr>
        <p:spPr>
          <a:xfrm>
            <a:off x="957240" y="1809720"/>
            <a:ext cx="10272240" cy="31885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125"/>
              </a:spcAft>
              <a:buClrTx/>
              <a:buSzTx/>
              <a:buFontTx/>
              <a:buNone/>
              <a:tabLst/>
              <a:defRPr/>
            </a:pP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Pour changer l’alignement des éléments disposés horizontalement (disposition </a:t>
            </a:r>
            <a:r>
              <a:rPr kumimoji="0" lang="fr-FR" sz="1800" b="0" i="0" u="none" strike="noStrike" kern="1200" cap="none" spc="-1" normalizeH="0" baseline="0" noProof="0" dirty="0" err="1">
                <a:ln>
                  <a:noFill/>
                </a:ln>
                <a:solidFill>
                  <a:srgbClr val="000000"/>
                </a:solidFill>
                <a:effectLst/>
                <a:uLnTx/>
                <a:uFillTx/>
                <a:latin typeface="Calibri"/>
                <a:ea typeface="Calibri"/>
                <a:cs typeface="DejaVu Sans"/>
              </a:rPr>
              <a:t>flex</a:t>
            </a: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 par défaut), on va utiliser </a:t>
            </a:r>
            <a:r>
              <a:rPr kumimoji="0" lang="fr-FR" sz="1800" b="0" i="0" u="none" strike="noStrike" kern="1200" cap="none" spc="-1" normalizeH="0" baseline="0" noProof="0" dirty="0">
                <a:ln>
                  <a:noFill/>
                </a:ln>
                <a:solidFill>
                  <a:srgbClr val="FF0000"/>
                </a:solidFill>
                <a:effectLst/>
                <a:uLnTx/>
                <a:uFillTx/>
                <a:latin typeface="Calibri"/>
                <a:ea typeface="Calibri"/>
                <a:cs typeface="DejaVu Sans"/>
              </a:rPr>
              <a:t>« </a:t>
            </a:r>
            <a:r>
              <a:rPr kumimoji="0" lang="fr-FR" sz="1800" b="0" i="0" u="none" strike="noStrike" kern="1200" cap="none" spc="-1" normalizeH="0" baseline="0" noProof="0" dirty="0" err="1">
                <a:ln>
                  <a:noFill/>
                </a:ln>
                <a:solidFill>
                  <a:srgbClr val="FF0000"/>
                </a:solidFill>
                <a:effectLst/>
                <a:uLnTx/>
                <a:uFillTx/>
                <a:latin typeface="Calibri"/>
                <a:ea typeface="Calibri"/>
                <a:cs typeface="DejaVu Sans"/>
              </a:rPr>
              <a:t>justify</a:t>
            </a:r>
            <a:r>
              <a:rPr kumimoji="0" lang="fr-FR" sz="1800" b="0" i="0" u="none" strike="noStrike" kern="1200" cap="none" spc="-1" normalizeH="0" baseline="0" noProof="0" dirty="0">
                <a:ln>
                  <a:noFill/>
                </a:ln>
                <a:solidFill>
                  <a:srgbClr val="FF0000"/>
                </a:solidFill>
                <a:effectLst/>
                <a:uLnTx/>
                <a:uFillTx/>
                <a:latin typeface="Calibri"/>
                <a:ea typeface="Calibri"/>
                <a:cs typeface="DejaVu Sans"/>
              </a:rPr>
              <a:t>-content </a:t>
            </a: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 , qui peut prendre ces valeurs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1" i="0" u="none" strike="noStrike" kern="1200" cap="none" spc="-1" normalizeH="0" baseline="0" noProof="0" dirty="0" err="1">
                <a:ln>
                  <a:noFill/>
                </a:ln>
                <a:solidFill>
                  <a:srgbClr val="000000"/>
                </a:solidFill>
                <a:effectLst/>
                <a:uLnTx/>
                <a:uFillTx/>
                <a:latin typeface="Calibri"/>
                <a:ea typeface="Calibri"/>
                <a:cs typeface="DejaVu Sans"/>
              </a:rPr>
              <a:t>flex</a:t>
            </a:r>
            <a:r>
              <a:rPr kumimoji="0" lang="fr-FR" sz="1800" b="1" i="0" u="none" strike="noStrike" kern="1200" cap="none" spc="-1" normalizeH="0" baseline="0" noProof="0" dirty="0">
                <a:ln>
                  <a:noFill/>
                </a:ln>
                <a:solidFill>
                  <a:srgbClr val="000000"/>
                </a:solidFill>
                <a:effectLst/>
                <a:uLnTx/>
                <a:uFillTx/>
                <a:latin typeface="Calibri"/>
                <a:ea typeface="Calibri"/>
                <a:cs typeface="DejaVu Sans"/>
              </a:rPr>
              <a:t>-start</a:t>
            </a: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 : alignés au début (par défaut)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1" i="0" u="none" strike="noStrike" kern="1200" cap="none" spc="-1" normalizeH="0" baseline="0" noProof="0" dirty="0" err="1">
                <a:ln>
                  <a:noFill/>
                </a:ln>
                <a:solidFill>
                  <a:srgbClr val="000000"/>
                </a:solidFill>
                <a:effectLst/>
                <a:uLnTx/>
                <a:uFillTx/>
                <a:latin typeface="Calibri"/>
                <a:ea typeface="Calibri"/>
                <a:cs typeface="DejaVu Sans"/>
              </a:rPr>
              <a:t>flex</a:t>
            </a:r>
            <a:r>
              <a:rPr kumimoji="0" lang="fr-FR" sz="1800" b="1" i="0" u="none" strike="noStrike" kern="1200" cap="none" spc="-1" normalizeH="0" baseline="0" noProof="0" dirty="0">
                <a:ln>
                  <a:noFill/>
                </a:ln>
                <a:solidFill>
                  <a:srgbClr val="000000"/>
                </a:solidFill>
                <a:effectLst/>
                <a:uLnTx/>
                <a:uFillTx/>
                <a:latin typeface="Calibri"/>
                <a:ea typeface="Calibri"/>
                <a:cs typeface="DejaVu Sans"/>
              </a:rPr>
              <a:t>-end</a:t>
            </a: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 : alignés à la fin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1" i="0" u="none" strike="noStrike" kern="1200" cap="none" spc="-1" normalizeH="0" baseline="0" noProof="0" dirty="0">
                <a:ln>
                  <a:noFill/>
                </a:ln>
                <a:solidFill>
                  <a:srgbClr val="000000"/>
                </a:solidFill>
                <a:effectLst/>
                <a:uLnTx/>
                <a:uFillTx/>
                <a:latin typeface="Calibri"/>
                <a:ea typeface="Calibri"/>
                <a:cs typeface="DejaVu Sans"/>
              </a:rPr>
              <a:t>center</a:t>
            </a: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 : alignés au centre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1" i="0" u="none" strike="noStrike" kern="1200" cap="none" spc="-1" normalizeH="0" baseline="0" noProof="0" dirty="0" err="1">
                <a:ln>
                  <a:noFill/>
                </a:ln>
                <a:solidFill>
                  <a:srgbClr val="000000"/>
                </a:solidFill>
                <a:effectLst/>
                <a:uLnTx/>
                <a:uFillTx/>
                <a:latin typeface="Calibri"/>
                <a:ea typeface="Calibri"/>
                <a:cs typeface="DejaVu Sans"/>
              </a:rPr>
              <a:t>space-between</a:t>
            </a: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 : les éléments sont étirés sur tout l'axe (il y a de l'espace entre eux)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1" i="0" u="none" strike="noStrike" kern="1200" cap="none" spc="-1" normalizeH="0" baseline="0" noProof="0" dirty="0" err="1">
                <a:ln>
                  <a:noFill/>
                </a:ln>
                <a:solidFill>
                  <a:srgbClr val="000000"/>
                </a:solidFill>
                <a:effectLst/>
                <a:uLnTx/>
                <a:uFillTx/>
                <a:latin typeface="Calibri"/>
                <a:ea typeface="Calibri"/>
                <a:cs typeface="DejaVu Sans"/>
              </a:rPr>
              <a:t>space-around</a:t>
            </a: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 : idem, les éléments sont étirés sur tout l'axe, mais ils laissent aussi de l'espace sur les extrémités.</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228600" marR="0" lvl="0" indent="0" algn="l" defTabSz="914400" rtl="0" eaLnBrk="1" fontAlgn="auto" latinLnBrk="0" hangingPunct="1">
              <a:lnSpc>
                <a:spcPct val="114000"/>
              </a:lnSpc>
              <a:spcBef>
                <a:spcPts val="0"/>
              </a:spcBef>
              <a:spcAft>
                <a:spcPts val="1001"/>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01" name="Connecteur droit 12"/>
          <p:cNvCxnSpPr/>
          <p:nvPr/>
        </p:nvCxnSpPr>
        <p:spPr>
          <a:xfrm>
            <a:off x="240840" y="6459480"/>
            <a:ext cx="360" cy="398880"/>
          </a:xfrm>
          <a:prstGeom prst="straightConnector1">
            <a:avLst/>
          </a:prstGeom>
          <a:ln w="139700">
            <a:solidFill>
              <a:srgbClr val="ED7D31"/>
            </a:solidFill>
          </a:ln>
        </p:spPr>
      </p:cxnSp>
      <p:grpSp>
        <p:nvGrpSpPr>
          <p:cNvPr id="1202" name="Groupe 12"/>
          <p:cNvGrpSpPr/>
          <p:nvPr/>
        </p:nvGrpSpPr>
        <p:grpSpPr>
          <a:xfrm>
            <a:off x="9233640" y="-30600"/>
            <a:ext cx="2958120" cy="564840"/>
            <a:chOff x="9233640" y="-30600"/>
            <a:chExt cx="2958120" cy="564840"/>
          </a:xfrm>
        </p:grpSpPr>
        <p:sp>
          <p:nvSpPr>
            <p:cNvPr id="120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20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205" name="Graphique 218"/>
          <p:cNvPicPr/>
          <p:nvPr/>
        </p:nvPicPr>
        <p:blipFill>
          <a:blip r:embed="rId2"/>
          <a:stretch/>
        </p:blipFill>
        <p:spPr>
          <a:xfrm>
            <a:off x="240840" y="193320"/>
            <a:ext cx="1424520" cy="311400"/>
          </a:xfrm>
          <a:prstGeom prst="rect">
            <a:avLst/>
          </a:prstGeom>
          <a:ln w="0">
            <a:noFill/>
          </a:ln>
        </p:spPr>
      </p:pic>
      <p:sp>
        <p:nvSpPr>
          <p:cNvPr id="120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207" name="Connecteur droit 12"/>
          <p:cNvCxnSpPr/>
          <p:nvPr/>
        </p:nvCxnSpPr>
        <p:spPr>
          <a:xfrm>
            <a:off x="10526040" y="70920"/>
            <a:ext cx="1416600" cy="360"/>
          </a:xfrm>
          <a:prstGeom prst="straightConnector1">
            <a:avLst/>
          </a:prstGeom>
          <a:ln w="57150">
            <a:solidFill>
              <a:srgbClr val="ED7D31"/>
            </a:solidFill>
          </a:ln>
        </p:spPr>
      </p:cxnSp>
      <p:sp>
        <p:nvSpPr>
          <p:cNvPr id="1208" name="PlaceHolder 1"/>
          <p:cNvSpPr>
            <a:spLocks noGrp="1"/>
          </p:cNvSpPr>
          <p:nvPr>
            <p:ph type="sldNum" idx="89"/>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87</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209"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10"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aligner sur le Main Axis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11" name="ZoneTexte 1"/>
          <p:cNvSpPr/>
          <p:nvPr/>
        </p:nvSpPr>
        <p:spPr>
          <a:xfrm>
            <a:off x="957240" y="1809720"/>
            <a:ext cx="10272240" cy="3916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125"/>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Calibri"/>
              <a:ea typeface="Calibri"/>
              <a:cs typeface="DejaVu Sans"/>
            </a:endParaRPr>
          </a:p>
        </p:txBody>
      </p:sp>
      <p:sp>
        <p:nvSpPr>
          <p:cNvPr id="1212" name="ZoneTexte 5"/>
          <p:cNvSpPr/>
          <p:nvPr/>
        </p:nvSpPr>
        <p:spPr>
          <a:xfrm>
            <a:off x="1175040" y="2248200"/>
            <a:ext cx="9980280" cy="405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15000"/>
              </a:lnSpc>
              <a:spcBef>
                <a:spcPts val="0"/>
              </a:spcBef>
              <a:spcAft>
                <a:spcPts val="1125"/>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Exemple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13" name="Rectangle 7"/>
          <p:cNvSpPr/>
          <p:nvPr/>
        </p:nvSpPr>
        <p:spPr>
          <a:xfrm>
            <a:off x="1260000" y="2745720"/>
            <a:ext cx="3997440" cy="1003320"/>
          </a:xfrm>
          <a:prstGeom prst="rect">
            <a:avLst/>
          </a:prstGeom>
          <a:solidFill>
            <a:schemeClr val="tx1"/>
          </a:solidFill>
          <a:ln w="0">
            <a:noFill/>
          </a:ln>
        </p:spPr>
        <p:style>
          <a:lnRef idx="0">
            <a:scrgbClr r="0" g="0" b="0"/>
          </a:lnRef>
          <a:fillRef idx="0">
            <a:scrgbClr r="0" g="0" b="0"/>
          </a:fillRef>
          <a:effectRef idx="0">
            <a:scrgbClr r="0" g="0" b="0"/>
          </a:effectRef>
          <a:fontRef idx="minor"/>
        </p:style>
        <p:txBody>
          <a:bodyPr numCol="1" spc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E4481"/>
                </a:solidFill>
                <a:effectLst/>
                <a:uLnTx/>
                <a:uFillTx/>
                <a:latin typeface="Consolas"/>
                <a:ea typeface="Times New Roman"/>
                <a:cs typeface="DejaVu Sans"/>
              </a:rPr>
              <a:t>#conteneur</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581040" algn="l"/>
                <a:tab pos="1163520" algn="l"/>
                <a:tab pos="1744560" algn="l"/>
                <a:tab pos="2327400" algn="l"/>
                <a:tab pos="2908440" algn="l"/>
                <a:tab pos="3489480" algn="l"/>
                <a:tab pos="4071960" algn="l"/>
                <a:tab pos="4653000" algn="l"/>
                <a:tab pos="5235480" algn="l"/>
                <a:tab pos="5816520" algn="l"/>
                <a:tab pos="6397560" algn="l"/>
                <a:tab pos="6980400" algn="l"/>
                <a:tab pos="7561440" algn="l"/>
                <a:tab pos="8143920" algn="l"/>
                <a:tab pos="8724960" algn="l"/>
                <a:tab pos="930600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display</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flex</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581040" algn="l"/>
                <a:tab pos="1163520" algn="l"/>
                <a:tab pos="1744560" algn="l"/>
                <a:tab pos="2327400" algn="l"/>
                <a:tab pos="2908440" algn="l"/>
                <a:tab pos="3489480" algn="l"/>
                <a:tab pos="4071960" algn="l"/>
                <a:tab pos="4653000" algn="l"/>
                <a:tab pos="5235480" algn="l"/>
                <a:tab pos="5816520" algn="l"/>
                <a:tab pos="6397560" algn="l"/>
                <a:tab pos="6980400" algn="l"/>
                <a:tab pos="7561440" algn="l"/>
                <a:tab pos="8143920" algn="l"/>
                <a:tab pos="8724960" algn="l"/>
                <a:tab pos="930600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justify-content</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space-around;</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p:txBody>
      </p:sp>
      <p:pic>
        <p:nvPicPr>
          <p:cNvPr id="1214" name="Image 7" descr="Les différentes valeurs possibles pour l'alignement avec justify-content"/>
          <p:cNvPicPr/>
          <p:nvPr/>
        </p:nvPicPr>
        <p:blipFill>
          <a:blip r:embed="rId3"/>
          <a:stretch/>
        </p:blipFill>
        <p:spPr>
          <a:xfrm>
            <a:off x="5879880" y="2031840"/>
            <a:ext cx="6225120" cy="4197240"/>
          </a:xfrm>
          <a:prstGeom prst="rect">
            <a:avLst/>
          </a:prstGeom>
          <a:ln w="0">
            <a:noFill/>
          </a:ln>
        </p:spPr>
      </p:pic>
      <p:sp>
        <p:nvSpPr>
          <p:cNvPr id="1215" name="ZoneTexte 17"/>
          <p:cNvSpPr/>
          <p:nvPr/>
        </p:nvSpPr>
        <p:spPr>
          <a:xfrm>
            <a:off x="2041560" y="4257720"/>
            <a:ext cx="39178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Voici toutes les valeurs possibles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16" name="Connecteur droit 12"/>
          <p:cNvCxnSpPr/>
          <p:nvPr/>
        </p:nvCxnSpPr>
        <p:spPr>
          <a:xfrm>
            <a:off x="240840" y="6459480"/>
            <a:ext cx="360" cy="398880"/>
          </a:xfrm>
          <a:prstGeom prst="straightConnector1">
            <a:avLst/>
          </a:prstGeom>
          <a:ln w="139700">
            <a:solidFill>
              <a:srgbClr val="ED7D31"/>
            </a:solidFill>
          </a:ln>
        </p:spPr>
      </p:cxnSp>
      <p:grpSp>
        <p:nvGrpSpPr>
          <p:cNvPr id="1217" name="Groupe 12"/>
          <p:cNvGrpSpPr/>
          <p:nvPr/>
        </p:nvGrpSpPr>
        <p:grpSpPr>
          <a:xfrm>
            <a:off x="9233640" y="-30600"/>
            <a:ext cx="2958120" cy="564840"/>
            <a:chOff x="9233640" y="-30600"/>
            <a:chExt cx="2958120" cy="564840"/>
          </a:xfrm>
        </p:grpSpPr>
        <p:sp>
          <p:nvSpPr>
            <p:cNvPr id="1218"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219"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220" name="Graphique 218"/>
          <p:cNvPicPr/>
          <p:nvPr/>
        </p:nvPicPr>
        <p:blipFill>
          <a:blip r:embed="rId2"/>
          <a:stretch/>
        </p:blipFill>
        <p:spPr>
          <a:xfrm>
            <a:off x="240840" y="193320"/>
            <a:ext cx="1424520" cy="311400"/>
          </a:xfrm>
          <a:prstGeom prst="rect">
            <a:avLst/>
          </a:prstGeom>
          <a:ln w="0">
            <a:noFill/>
          </a:ln>
        </p:spPr>
      </p:pic>
      <p:sp>
        <p:nvSpPr>
          <p:cNvPr id="1221"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222" name="Connecteur droit 12"/>
          <p:cNvCxnSpPr/>
          <p:nvPr/>
        </p:nvCxnSpPr>
        <p:spPr>
          <a:xfrm>
            <a:off x="10526040" y="70920"/>
            <a:ext cx="1416600" cy="360"/>
          </a:xfrm>
          <a:prstGeom prst="straightConnector1">
            <a:avLst/>
          </a:prstGeom>
          <a:ln w="57150">
            <a:solidFill>
              <a:srgbClr val="ED7D31"/>
            </a:solidFill>
          </a:ln>
        </p:spPr>
      </p:cxnSp>
      <p:sp>
        <p:nvSpPr>
          <p:cNvPr id="1223" name="PlaceHolder 1"/>
          <p:cNvSpPr>
            <a:spLocks noGrp="1"/>
          </p:cNvSpPr>
          <p:nvPr>
            <p:ph type="sldNum" idx="90"/>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88</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224"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25"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aligner sur le Cross Axis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26" name="ZoneTexte 1"/>
          <p:cNvSpPr/>
          <p:nvPr/>
        </p:nvSpPr>
        <p:spPr>
          <a:xfrm>
            <a:off x="957240" y="1809720"/>
            <a:ext cx="10272240" cy="28602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Avec </a:t>
            </a:r>
            <a:r>
              <a:rPr kumimoji="0" lang="fr-FR" sz="1800" b="1" i="0" u="none" strike="noStrike" kern="1200" cap="none" spc="-1" normalizeH="0" baseline="0" noProof="0" dirty="0" err="1">
                <a:ln>
                  <a:noFill/>
                </a:ln>
                <a:solidFill>
                  <a:srgbClr val="FF0000"/>
                </a:solidFill>
                <a:effectLst/>
                <a:uLnTx/>
                <a:uFillTx/>
                <a:latin typeface="Calibri"/>
                <a:ea typeface="Calibri"/>
                <a:cs typeface="DejaVu Sans"/>
              </a:rPr>
              <a:t>align</a:t>
            </a:r>
            <a:r>
              <a:rPr kumimoji="0" lang="fr-FR" sz="1800" b="1" i="0" u="none" strike="noStrike" kern="1200" cap="none" spc="-1" normalizeH="0" baseline="0" noProof="0" dirty="0">
                <a:ln>
                  <a:noFill/>
                </a:ln>
                <a:solidFill>
                  <a:srgbClr val="FF0000"/>
                </a:solidFill>
                <a:effectLst/>
                <a:uLnTx/>
                <a:uFillTx/>
                <a:latin typeface="Calibri"/>
                <a:ea typeface="Calibri"/>
                <a:cs typeface="DejaVu Sans"/>
              </a:rPr>
              <a:t>-items</a:t>
            </a: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 , nous pouvons changer leur alignement sur </a:t>
            </a:r>
            <a:r>
              <a:rPr kumimoji="0" lang="fr-FR" sz="1800" b="1" i="0" u="none" strike="noStrike" kern="1200" cap="none" spc="-1" normalizeH="0" baseline="0" noProof="0" dirty="0">
                <a:ln>
                  <a:noFill/>
                </a:ln>
                <a:solidFill>
                  <a:srgbClr val="000000"/>
                </a:solidFill>
                <a:effectLst/>
                <a:uLnTx/>
                <a:uFillTx/>
                <a:latin typeface="Calibri"/>
                <a:ea typeface="Calibri"/>
                <a:cs typeface="DejaVu Sans"/>
              </a:rPr>
              <a:t>l'axe secondaire</a:t>
            </a: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 </a:t>
            </a:r>
            <a:br>
              <a:rPr kumimoji="0" sz="1800" b="0" i="0" u="none" strike="noStrike" kern="1200" cap="none" spc="0" normalizeH="0" baseline="0" noProof="0" dirty="0">
                <a:ln>
                  <a:noFill/>
                </a:ln>
                <a:solidFill>
                  <a:srgbClr val="000000"/>
                </a:solidFill>
                <a:effectLst/>
                <a:uLnTx/>
                <a:uFillTx/>
                <a:latin typeface="Arial"/>
                <a:ea typeface="DejaVu Sans"/>
                <a:cs typeface="DejaVu Sans"/>
              </a:rPr>
            </a:b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Il peut prendre ces valeurs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1" i="0" u="none" strike="noStrike" kern="1200" cap="none" spc="-1" normalizeH="0" baseline="0" noProof="0" dirty="0">
                <a:ln>
                  <a:noFill/>
                </a:ln>
                <a:solidFill>
                  <a:srgbClr val="000000"/>
                </a:solidFill>
                <a:effectLst/>
                <a:uLnTx/>
                <a:uFillTx/>
                <a:latin typeface="Calibri"/>
                <a:ea typeface="Calibri"/>
                <a:cs typeface="DejaVu Sans"/>
              </a:rPr>
              <a:t>stretch</a:t>
            </a: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 : les éléments sont étirés sur tout l'axe (valeur par défaut)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1" i="0" u="none" strike="noStrike" kern="1200" cap="none" spc="-1" normalizeH="0" baseline="0" noProof="0" dirty="0" err="1">
                <a:ln>
                  <a:noFill/>
                </a:ln>
                <a:solidFill>
                  <a:srgbClr val="000000"/>
                </a:solidFill>
                <a:effectLst/>
                <a:uLnTx/>
                <a:uFillTx/>
                <a:latin typeface="Calibri"/>
                <a:ea typeface="Calibri"/>
                <a:cs typeface="DejaVu Sans"/>
              </a:rPr>
              <a:t>flex</a:t>
            </a:r>
            <a:r>
              <a:rPr kumimoji="0" lang="fr-FR" sz="1800" b="1" i="0" u="none" strike="noStrike" kern="1200" cap="none" spc="-1" normalizeH="0" baseline="0" noProof="0" dirty="0">
                <a:ln>
                  <a:noFill/>
                </a:ln>
                <a:solidFill>
                  <a:srgbClr val="000000"/>
                </a:solidFill>
                <a:effectLst/>
                <a:uLnTx/>
                <a:uFillTx/>
                <a:latin typeface="Calibri"/>
                <a:ea typeface="Calibri"/>
                <a:cs typeface="DejaVu Sans"/>
              </a:rPr>
              <a:t>-start</a:t>
            </a: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 : alignés au début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1" i="0" u="none" strike="noStrike" kern="1200" cap="none" spc="-1" normalizeH="0" baseline="0" noProof="0" dirty="0" err="1">
                <a:ln>
                  <a:noFill/>
                </a:ln>
                <a:solidFill>
                  <a:srgbClr val="000000"/>
                </a:solidFill>
                <a:effectLst/>
                <a:uLnTx/>
                <a:uFillTx/>
                <a:latin typeface="Calibri"/>
                <a:ea typeface="Calibri"/>
                <a:cs typeface="DejaVu Sans"/>
              </a:rPr>
              <a:t>flex</a:t>
            </a:r>
            <a:r>
              <a:rPr kumimoji="0" lang="fr-FR" sz="1800" b="1" i="0" u="none" strike="noStrike" kern="1200" cap="none" spc="-1" normalizeH="0" baseline="0" noProof="0" dirty="0">
                <a:ln>
                  <a:noFill/>
                </a:ln>
                <a:solidFill>
                  <a:srgbClr val="000000"/>
                </a:solidFill>
                <a:effectLst/>
                <a:uLnTx/>
                <a:uFillTx/>
                <a:latin typeface="Calibri"/>
                <a:ea typeface="Calibri"/>
                <a:cs typeface="DejaVu Sans"/>
              </a:rPr>
              <a:t>-end</a:t>
            </a: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 : alignés à la fin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1" i="0" u="none" strike="noStrike" kern="1200" cap="none" spc="-1" normalizeH="0" baseline="0" noProof="0" dirty="0">
                <a:ln>
                  <a:noFill/>
                </a:ln>
                <a:solidFill>
                  <a:srgbClr val="000000"/>
                </a:solidFill>
                <a:effectLst/>
                <a:uLnTx/>
                <a:uFillTx/>
                <a:latin typeface="Calibri"/>
                <a:ea typeface="Calibri"/>
                <a:cs typeface="DejaVu Sans"/>
              </a:rPr>
              <a:t>center</a:t>
            </a: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 : alignés au centre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1" i="0" u="none" strike="noStrike" kern="1200" cap="none" spc="-1" normalizeH="0" baseline="0" noProof="0" dirty="0" err="1">
                <a:ln>
                  <a:noFill/>
                </a:ln>
                <a:solidFill>
                  <a:srgbClr val="000000"/>
                </a:solidFill>
                <a:effectLst/>
                <a:uLnTx/>
                <a:uFillTx/>
                <a:latin typeface="Calibri"/>
                <a:ea typeface="Calibri"/>
                <a:cs typeface="DejaVu Sans"/>
              </a:rPr>
              <a:t>baseline</a:t>
            </a: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 : alignés sur la ligne de base (semblable à </a:t>
            </a:r>
            <a:r>
              <a:rPr kumimoji="0" lang="fr-FR" sz="1800" b="0" i="0" u="none" strike="noStrike" kern="1200" cap="none" spc="-1" normalizeH="0" baseline="0" noProof="0" dirty="0" err="1">
                <a:ln>
                  <a:noFill/>
                </a:ln>
                <a:solidFill>
                  <a:srgbClr val="000000"/>
                </a:solidFill>
                <a:effectLst/>
                <a:uLnTx/>
                <a:uFillTx/>
                <a:latin typeface="Calibri"/>
                <a:ea typeface="Calibri"/>
                <a:cs typeface="DejaVu Sans"/>
              </a:rPr>
              <a:t>flex</a:t>
            </a: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-start).</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0"/>
              </a:spcBef>
              <a:spcAft>
                <a:spcPts val="1125"/>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27" name="Connecteur droit 12"/>
          <p:cNvCxnSpPr/>
          <p:nvPr/>
        </p:nvCxnSpPr>
        <p:spPr>
          <a:xfrm>
            <a:off x="240840" y="6459480"/>
            <a:ext cx="360" cy="398880"/>
          </a:xfrm>
          <a:prstGeom prst="straightConnector1">
            <a:avLst/>
          </a:prstGeom>
          <a:ln w="139700">
            <a:solidFill>
              <a:srgbClr val="ED7D31"/>
            </a:solidFill>
          </a:ln>
        </p:spPr>
      </p:cxnSp>
      <p:grpSp>
        <p:nvGrpSpPr>
          <p:cNvPr id="1228" name="Groupe 12"/>
          <p:cNvGrpSpPr/>
          <p:nvPr/>
        </p:nvGrpSpPr>
        <p:grpSpPr>
          <a:xfrm>
            <a:off x="9233640" y="-30600"/>
            <a:ext cx="2958120" cy="564840"/>
            <a:chOff x="9233640" y="-30600"/>
            <a:chExt cx="2958120" cy="564840"/>
          </a:xfrm>
        </p:grpSpPr>
        <p:sp>
          <p:nvSpPr>
            <p:cNvPr id="1229"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230"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231" name="Graphique 218"/>
          <p:cNvPicPr/>
          <p:nvPr/>
        </p:nvPicPr>
        <p:blipFill>
          <a:blip r:embed="rId2"/>
          <a:stretch/>
        </p:blipFill>
        <p:spPr>
          <a:xfrm>
            <a:off x="240840" y="193320"/>
            <a:ext cx="1424520" cy="311400"/>
          </a:xfrm>
          <a:prstGeom prst="rect">
            <a:avLst/>
          </a:prstGeom>
          <a:ln w="0">
            <a:noFill/>
          </a:ln>
        </p:spPr>
      </p:pic>
      <p:sp>
        <p:nvSpPr>
          <p:cNvPr id="1232"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233" name="Connecteur droit 12"/>
          <p:cNvCxnSpPr/>
          <p:nvPr/>
        </p:nvCxnSpPr>
        <p:spPr>
          <a:xfrm>
            <a:off x="10526040" y="70920"/>
            <a:ext cx="1416600" cy="360"/>
          </a:xfrm>
          <a:prstGeom prst="straightConnector1">
            <a:avLst/>
          </a:prstGeom>
          <a:ln w="57150">
            <a:solidFill>
              <a:srgbClr val="ED7D31"/>
            </a:solidFill>
          </a:ln>
        </p:spPr>
      </p:cxnSp>
      <p:sp>
        <p:nvSpPr>
          <p:cNvPr id="1234" name="PlaceHolder 1"/>
          <p:cNvSpPr>
            <a:spLocks noGrp="1"/>
          </p:cNvSpPr>
          <p:nvPr>
            <p:ph type="sldNum" idx="91"/>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89</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235"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36"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aligner sur le Cross Axis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37" name="ZoneTexte 1"/>
          <p:cNvSpPr/>
          <p:nvPr/>
        </p:nvSpPr>
        <p:spPr>
          <a:xfrm>
            <a:off x="957240" y="1809720"/>
            <a:ext cx="10272240" cy="3916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Calibri"/>
              <a:ea typeface="Calibri"/>
              <a:cs typeface="DejaVu Sans"/>
            </a:endParaRPr>
          </a:p>
        </p:txBody>
      </p:sp>
      <p:sp>
        <p:nvSpPr>
          <p:cNvPr id="1238" name="ZoneTexte 5"/>
          <p:cNvSpPr/>
          <p:nvPr/>
        </p:nvSpPr>
        <p:spPr>
          <a:xfrm>
            <a:off x="686520" y="2238480"/>
            <a:ext cx="5177520" cy="720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15000"/>
              </a:lnSpc>
              <a:spcBef>
                <a:spcPts val="0"/>
              </a:spcBef>
              <a:spcAft>
                <a:spcPts val="1125"/>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Pour ces exemples, nous allons partir du principe que nos éléments sont dans une direction horizontale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39" name="Rectangle 7"/>
          <p:cNvSpPr/>
          <p:nvPr/>
        </p:nvSpPr>
        <p:spPr>
          <a:xfrm>
            <a:off x="1281240" y="3224520"/>
            <a:ext cx="3997440" cy="1185840"/>
          </a:xfrm>
          <a:prstGeom prst="rect">
            <a:avLst/>
          </a:prstGeom>
          <a:solidFill>
            <a:schemeClr val="tx1"/>
          </a:solidFill>
          <a:ln w="0">
            <a:noFill/>
          </a:ln>
        </p:spPr>
        <p:style>
          <a:lnRef idx="0">
            <a:scrgbClr r="0" g="0" b="0"/>
          </a:lnRef>
          <a:fillRef idx="0">
            <a:scrgbClr r="0" g="0" b="0"/>
          </a:fillRef>
          <a:effectRef idx="0">
            <a:scrgbClr r="0" g="0" b="0"/>
          </a:effectRef>
          <a:fontRef idx="minor"/>
        </p:style>
        <p:txBody>
          <a:bodyPr numCol="1" spc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E4481"/>
                </a:solidFill>
                <a:effectLst/>
                <a:uLnTx/>
                <a:uFillTx/>
                <a:latin typeface="Consolas"/>
                <a:ea typeface="Times New Roman"/>
                <a:cs typeface="DejaVu Sans"/>
              </a:rPr>
              <a:t>#conteneur</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581040" algn="l"/>
                <a:tab pos="1163520" algn="l"/>
                <a:tab pos="1744560" algn="l"/>
                <a:tab pos="2327400" algn="l"/>
                <a:tab pos="2908440" algn="l"/>
                <a:tab pos="3489480" algn="l"/>
                <a:tab pos="4071960" algn="l"/>
                <a:tab pos="4653000" algn="l"/>
                <a:tab pos="5235480" algn="l"/>
                <a:tab pos="5816520" algn="l"/>
                <a:tab pos="6397560" algn="l"/>
                <a:tab pos="6980400" algn="l"/>
                <a:tab pos="7561440" algn="l"/>
                <a:tab pos="8143920" algn="l"/>
                <a:tab pos="8724960" algn="l"/>
                <a:tab pos="930600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display</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FFFFFF"/>
                </a:solidFill>
                <a:effectLst/>
                <a:uLnTx/>
                <a:uFillTx/>
                <a:latin typeface="Consolas"/>
                <a:ea typeface="Times New Roman"/>
                <a:cs typeface="DejaVu Sans"/>
              </a:rPr>
              <a:t>flex</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581040" algn="l"/>
                <a:tab pos="1163520" algn="l"/>
                <a:tab pos="1744560" algn="l"/>
                <a:tab pos="2327400" algn="l"/>
                <a:tab pos="2908440" algn="l"/>
                <a:tab pos="3489480" algn="l"/>
                <a:tab pos="4071960" algn="l"/>
                <a:tab pos="4653000" algn="l"/>
                <a:tab pos="5235480" algn="l"/>
                <a:tab pos="5816520" algn="l"/>
                <a:tab pos="6397560" algn="l"/>
                <a:tab pos="6980400" algn="l"/>
                <a:tab pos="7561440" algn="l"/>
                <a:tab pos="8143920" algn="l"/>
                <a:tab pos="8724960" algn="l"/>
                <a:tab pos="930600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justify-content</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center;</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581040" algn="l"/>
                <a:tab pos="1163520" algn="l"/>
                <a:tab pos="1744560" algn="l"/>
                <a:tab pos="2327400" algn="l"/>
                <a:tab pos="2908440" algn="l"/>
                <a:tab pos="3489480" algn="l"/>
                <a:tab pos="4071960" algn="l"/>
                <a:tab pos="4653000" algn="l"/>
                <a:tab pos="5235480" algn="l"/>
                <a:tab pos="5816520" algn="l"/>
                <a:tab pos="6397560" algn="l"/>
                <a:tab pos="6980400" algn="l"/>
                <a:tab pos="7561440" algn="l"/>
                <a:tab pos="8143920" algn="l"/>
                <a:tab pos="8724960" algn="l"/>
                <a:tab pos="9306000" algn="l"/>
              </a:tabLst>
              <a:defRPr/>
            </a:pP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    align-items</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center;</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p:txBody>
      </p:sp>
      <p:sp>
        <p:nvSpPr>
          <p:cNvPr id="1240" name="ZoneTexte 9"/>
          <p:cNvSpPr/>
          <p:nvPr/>
        </p:nvSpPr>
        <p:spPr>
          <a:xfrm>
            <a:off x="6125400" y="5530680"/>
            <a:ext cx="5437440" cy="649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15000"/>
              </a:lnSpc>
              <a:spcBef>
                <a:spcPts val="0"/>
              </a:spcBef>
              <a:spcAft>
                <a:spcPts val="1001"/>
              </a:spcAft>
              <a:buClrTx/>
              <a:buSzTx/>
              <a:buFontTx/>
              <a:buNone/>
              <a:tabLst/>
              <a:defRPr/>
            </a:pPr>
            <a:r>
              <a:rPr kumimoji="0" lang="fr-FR" sz="1600" b="0" i="1" u="none" strike="noStrike" kern="1200" cap="none" spc="-1" normalizeH="0" baseline="0" noProof="0">
                <a:ln>
                  <a:noFill/>
                </a:ln>
                <a:solidFill>
                  <a:srgbClr val="000000"/>
                </a:solidFill>
                <a:effectLst/>
                <a:uLnTx/>
                <a:uFillTx/>
                <a:latin typeface="Calibri"/>
                <a:ea typeface="Times New Roman"/>
                <a:cs typeface="DejaVu Sans"/>
              </a:rPr>
              <a:t>Un alignement sur l'axe secondaire avec align-items nous permet de centrer complètement l'élément dans le conteneur.</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p:txBody>
      </p:sp>
      <p:pic>
        <p:nvPicPr>
          <p:cNvPr id="1241" name="r-3298697" descr="Un alignement sur l'axe secondaire nous permet de centrer complètement l'élément dans le conteneur !"/>
          <p:cNvPicPr/>
          <p:nvPr/>
        </p:nvPicPr>
        <p:blipFill>
          <a:blip r:embed="rId3"/>
          <a:stretch/>
        </p:blipFill>
        <p:spPr>
          <a:xfrm>
            <a:off x="6091560" y="2234160"/>
            <a:ext cx="5500080" cy="2934360"/>
          </a:xfrm>
          <a:prstGeom prst="rect">
            <a:avLst/>
          </a:prstGeom>
          <a:ln w="0">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a:solidFill>
                  <a:srgbClr val="000000"/>
                </a:solidFill>
                <a:latin typeface="Calibri"/>
              </a:rPr>
              <a:t>Exercice </a:t>
            </a:r>
            <a:r>
              <a:rPr lang="fr-FR" sz="1900" b="1" spc="-1" err="1">
                <a:solidFill>
                  <a:srgbClr val="000000"/>
                </a:solidFill>
                <a:latin typeface="Calibri"/>
              </a:rPr>
              <a:t>flexbox</a:t>
            </a:r>
            <a:endParaRPr lang="fr-FR" sz="1900" b="0" strike="noStrike" spc="-1">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r>
              <a:rPr lang="fr-FR" sz="1600" b="0" strike="noStrike" spc="-1">
                <a:solidFill>
                  <a:srgbClr val="000000"/>
                </a:solidFill>
                <a:latin typeface="Calibri" panose="020F0502020204030204" pitchFamily="34" charset="0"/>
                <a:cs typeface="Calibri" panose="020F0502020204030204" pitchFamily="34" charset="0"/>
              </a:rPr>
              <a:t>Dans votre fichier CSS :</a:t>
            </a:r>
          </a:p>
          <a:p>
            <a:endParaRPr lang="fr-FR" sz="1600" b="0" strike="noStrike" spc="-1">
              <a:solidFill>
                <a:srgbClr val="000000"/>
              </a:solidFill>
              <a:latin typeface="Calibri" panose="020F0502020204030204" pitchFamily="34" charset="0"/>
              <a:cs typeface="Calibri" panose="020F0502020204030204" pitchFamily="34" charset="0"/>
            </a:endParaRPr>
          </a:p>
          <a:p>
            <a:pPr marL="800100" lvl="1" indent="-342900">
              <a:buFont typeface="+mj-lt"/>
              <a:buAutoNum type="arabicPeriod"/>
            </a:pPr>
            <a:r>
              <a:rPr lang="fr-FR" sz="1600" spc="-1">
                <a:solidFill>
                  <a:srgbClr val="000000"/>
                </a:solidFill>
                <a:latin typeface="Calibri" panose="020F0502020204030204" pitchFamily="34" charset="0"/>
                <a:cs typeface="Calibri" panose="020F0502020204030204" pitchFamily="34" charset="0"/>
              </a:rPr>
              <a:t>Activez les </a:t>
            </a:r>
            <a:r>
              <a:rPr lang="fr-FR" sz="1600" spc="-1" err="1">
                <a:solidFill>
                  <a:srgbClr val="000000"/>
                </a:solidFill>
                <a:latin typeface="Calibri" panose="020F0502020204030204" pitchFamily="34" charset="0"/>
                <a:cs typeface="Calibri" panose="020F0502020204030204" pitchFamily="34" charset="0"/>
              </a:rPr>
              <a:t>flexbox</a:t>
            </a:r>
            <a:r>
              <a:rPr lang="fr-FR" sz="1600" spc="-1">
                <a:solidFill>
                  <a:srgbClr val="000000"/>
                </a:solidFill>
                <a:latin typeface="Calibri" panose="020F0502020204030204" pitchFamily="34" charset="0"/>
                <a:cs typeface="Calibri" panose="020F0502020204030204" pitchFamily="34" charset="0"/>
              </a:rPr>
              <a:t> pour vos </a:t>
            </a:r>
            <a:r>
              <a:rPr lang="fr-FR" sz="1600" b="1" spc="-1">
                <a:solidFill>
                  <a:srgbClr val="000000"/>
                </a:solidFill>
                <a:latin typeface="Calibri" panose="020F0502020204030204" pitchFamily="34" charset="0"/>
                <a:cs typeface="Calibri" panose="020F0502020204030204" pitchFamily="34" charset="0"/>
              </a:rPr>
              <a:t>labels</a:t>
            </a:r>
            <a:r>
              <a:rPr lang="fr-FR" sz="1600" spc="-1">
                <a:solidFill>
                  <a:srgbClr val="000000"/>
                </a:solidFill>
                <a:latin typeface="Calibri" panose="020F0502020204030204" pitchFamily="34" charset="0"/>
                <a:cs typeface="Calibri" panose="020F0502020204030204" pitchFamily="34" charset="0"/>
              </a:rPr>
              <a:t> ;</a:t>
            </a:r>
          </a:p>
          <a:p>
            <a:pPr marL="800100" lvl="1" indent="-342900">
              <a:buFont typeface="+mj-lt"/>
              <a:buAutoNum type="arabicPeriod"/>
            </a:pPr>
            <a:r>
              <a:rPr lang="fr-FR" sz="1600" spc="-1">
                <a:solidFill>
                  <a:srgbClr val="000000"/>
                </a:solidFill>
                <a:latin typeface="Calibri" panose="020F0502020204030204" pitchFamily="34" charset="0"/>
                <a:cs typeface="Calibri" panose="020F0502020204030204" pitchFamily="34" charset="0"/>
              </a:rPr>
              <a:t>Mettez la ligne horizontale en axe principale (</a:t>
            </a:r>
            <a:r>
              <a:rPr lang="fr-FR" sz="1600" b="1" spc="-1">
                <a:solidFill>
                  <a:srgbClr val="000000"/>
                </a:solidFill>
                <a:latin typeface="Calibri" panose="020F0502020204030204" pitchFamily="34" charset="0"/>
                <a:cs typeface="Calibri" panose="020F0502020204030204" pitchFamily="34" charset="0"/>
              </a:rPr>
              <a:t>Main Axis</a:t>
            </a:r>
            <a:r>
              <a:rPr lang="fr-FR" sz="1600" spc="-1">
                <a:solidFill>
                  <a:srgbClr val="000000"/>
                </a:solidFill>
                <a:latin typeface="Calibri" panose="020F0502020204030204" pitchFamily="34" charset="0"/>
                <a:cs typeface="Calibri" panose="020F0502020204030204" pitchFamily="34" charset="0"/>
              </a:rPr>
              <a:t>) ;</a:t>
            </a:r>
          </a:p>
          <a:p>
            <a:pPr marL="800100" lvl="1" indent="-342900">
              <a:buFont typeface="+mj-lt"/>
              <a:buAutoNum type="arabicPeriod"/>
            </a:pPr>
            <a:r>
              <a:rPr lang="fr-FR" sz="1600" spc="-1">
                <a:solidFill>
                  <a:srgbClr val="000000"/>
                </a:solidFill>
                <a:latin typeface="Calibri" panose="020F0502020204030204" pitchFamily="34" charset="0"/>
                <a:cs typeface="Calibri" panose="020F0502020204030204" pitchFamily="34" charset="0"/>
              </a:rPr>
              <a:t>Alignez vos </a:t>
            </a:r>
            <a:r>
              <a:rPr lang="fr-FR" sz="1600" spc="-1" err="1">
                <a:solidFill>
                  <a:srgbClr val="000000"/>
                </a:solidFill>
                <a:latin typeface="Calibri" panose="020F0502020204030204" pitchFamily="34" charset="0"/>
                <a:cs typeface="Calibri" panose="020F0502020204030204" pitchFamily="34" charset="0"/>
              </a:rPr>
              <a:t>checkbox</a:t>
            </a:r>
            <a:r>
              <a:rPr lang="fr-FR" sz="1600" spc="-1">
                <a:solidFill>
                  <a:srgbClr val="000000"/>
                </a:solidFill>
                <a:latin typeface="Calibri" panose="020F0502020204030204" pitchFamily="34" charset="0"/>
                <a:cs typeface="Calibri" panose="020F0502020204030204" pitchFamily="34" charset="0"/>
              </a:rPr>
              <a:t> à gauche par rapport à l’axe principale (</a:t>
            </a:r>
            <a:r>
              <a:rPr lang="fr-FR" sz="1600" b="1" spc="-1">
                <a:solidFill>
                  <a:srgbClr val="000000"/>
                </a:solidFill>
                <a:latin typeface="Calibri" panose="020F0502020204030204" pitchFamily="34" charset="0"/>
                <a:cs typeface="Calibri" panose="020F0502020204030204" pitchFamily="34" charset="0"/>
              </a:rPr>
              <a:t>Main Axis</a:t>
            </a:r>
            <a:r>
              <a:rPr lang="fr-FR" sz="1600" spc="-1">
                <a:solidFill>
                  <a:srgbClr val="000000"/>
                </a:solidFill>
                <a:latin typeface="Calibri" panose="020F0502020204030204" pitchFamily="34" charset="0"/>
                <a:cs typeface="Calibri" panose="020F0502020204030204" pitchFamily="34" charset="0"/>
              </a:rPr>
              <a:t>)</a:t>
            </a:r>
          </a:p>
          <a:p>
            <a:pPr marL="800100" lvl="1" indent="-342900">
              <a:buFont typeface="+mj-lt"/>
              <a:buAutoNum type="arabicPeriod"/>
            </a:pPr>
            <a:r>
              <a:rPr lang="fr-FR" sz="1600" spc="-1">
                <a:solidFill>
                  <a:srgbClr val="000000"/>
                </a:solidFill>
                <a:latin typeface="Calibri" panose="020F0502020204030204" pitchFamily="34" charset="0"/>
                <a:cs typeface="Calibri" panose="020F0502020204030204" pitchFamily="34" charset="0"/>
              </a:rPr>
              <a:t>Alignez vos </a:t>
            </a:r>
            <a:r>
              <a:rPr lang="fr-FR" sz="1600" spc="-1" err="1">
                <a:solidFill>
                  <a:srgbClr val="000000"/>
                </a:solidFill>
                <a:latin typeface="Calibri" panose="020F0502020204030204" pitchFamily="34" charset="0"/>
                <a:cs typeface="Calibri" panose="020F0502020204030204" pitchFamily="34" charset="0"/>
              </a:rPr>
              <a:t>checkbox</a:t>
            </a:r>
            <a:r>
              <a:rPr lang="fr-FR" sz="1600" spc="-1">
                <a:solidFill>
                  <a:srgbClr val="000000"/>
                </a:solidFill>
                <a:latin typeface="Calibri" panose="020F0502020204030204" pitchFamily="34" charset="0"/>
                <a:cs typeface="Calibri" panose="020F0502020204030204" pitchFamily="34" charset="0"/>
              </a:rPr>
              <a:t> au centre par rapport à l’axe secondaire (</a:t>
            </a:r>
            <a:r>
              <a:rPr lang="fr-FR" sz="1600" b="1" spc="-1">
                <a:solidFill>
                  <a:srgbClr val="000000"/>
                </a:solidFill>
                <a:latin typeface="Calibri" panose="020F0502020204030204" pitchFamily="34" charset="0"/>
                <a:cs typeface="Calibri" panose="020F0502020204030204" pitchFamily="34" charset="0"/>
              </a:rPr>
              <a:t>Cross Axis</a:t>
            </a:r>
            <a:r>
              <a:rPr lang="fr-FR" sz="1600" spc="-1">
                <a:solidFill>
                  <a:srgbClr val="000000"/>
                </a:solidFill>
                <a:latin typeface="Calibri" panose="020F0502020204030204" pitchFamily="34" charset="0"/>
                <a:cs typeface="Calibri" panose="020F0502020204030204" pitchFamily="34" charset="0"/>
              </a:rPr>
              <a:t>) ;</a:t>
            </a:r>
            <a:endParaRPr lang="fr-FR" sz="1600" b="0" strike="noStrike" spc="-1">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endParaRPr lang="fr-FR" sz="1600" strike="noStrike" spc="-1">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450698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0" name="Connecteur droit 12"/>
          <p:cNvCxnSpPr/>
          <p:nvPr/>
        </p:nvCxnSpPr>
        <p:spPr>
          <a:xfrm>
            <a:off x="240840" y="6459480"/>
            <a:ext cx="360" cy="398880"/>
          </a:xfrm>
          <a:prstGeom prst="straightConnector1">
            <a:avLst/>
          </a:prstGeom>
          <a:ln w="139700">
            <a:solidFill>
              <a:srgbClr val="ED7D31"/>
            </a:solidFill>
          </a:ln>
        </p:spPr>
      </p:cxnSp>
      <p:grpSp>
        <p:nvGrpSpPr>
          <p:cNvPr id="441" name="Groupe 12"/>
          <p:cNvGrpSpPr/>
          <p:nvPr/>
        </p:nvGrpSpPr>
        <p:grpSpPr>
          <a:xfrm>
            <a:off x="9233640" y="-30600"/>
            <a:ext cx="2958120" cy="564840"/>
            <a:chOff x="9233640" y="-30600"/>
            <a:chExt cx="2958120" cy="564840"/>
          </a:xfrm>
        </p:grpSpPr>
        <p:sp>
          <p:nvSpPr>
            <p:cNvPr id="44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44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444" name="Graphique 218"/>
          <p:cNvPicPr/>
          <p:nvPr/>
        </p:nvPicPr>
        <p:blipFill>
          <a:blip r:embed="rId2"/>
          <a:stretch/>
        </p:blipFill>
        <p:spPr>
          <a:xfrm>
            <a:off x="240840" y="193320"/>
            <a:ext cx="1424520" cy="311400"/>
          </a:xfrm>
          <a:prstGeom prst="rect">
            <a:avLst/>
          </a:prstGeom>
          <a:ln w="0">
            <a:noFill/>
          </a:ln>
        </p:spPr>
      </p:pic>
      <p:sp>
        <p:nvSpPr>
          <p:cNvPr id="44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446" name="Connecteur droit 12"/>
          <p:cNvCxnSpPr/>
          <p:nvPr/>
        </p:nvCxnSpPr>
        <p:spPr>
          <a:xfrm>
            <a:off x="10526040" y="70920"/>
            <a:ext cx="1416600" cy="360"/>
          </a:xfrm>
          <a:prstGeom prst="straightConnector1">
            <a:avLst/>
          </a:prstGeom>
          <a:ln w="57150">
            <a:solidFill>
              <a:srgbClr val="ED7D31"/>
            </a:solidFill>
          </a:ln>
        </p:spPr>
      </p:cxnSp>
      <p:sp>
        <p:nvSpPr>
          <p:cNvPr id="447" name="PlaceHolder 1"/>
          <p:cNvSpPr>
            <a:spLocks noGrp="1"/>
          </p:cNvSpPr>
          <p:nvPr>
            <p:ph type="sldNum" idx="27"/>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25</a:t>
            </a:r>
            <a:endParaRPr lang="fr-FR" sz="1000" b="0" strike="noStrike" spc="-1">
              <a:solidFill>
                <a:srgbClr val="000000"/>
              </a:solidFill>
              <a:latin typeface="Times New Roman"/>
            </a:endParaRPr>
          </a:p>
        </p:txBody>
      </p:sp>
      <p:sp>
        <p:nvSpPr>
          <p:cNvPr id="448" name="TextBox 2"/>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Résultat final des exercices CSS</a:t>
            </a:r>
            <a:endParaRPr lang="fr-FR" sz="2000" b="0" strike="noStrike" spc="-1">
              <a:solidFill>
                <a:srgbClr val="000000"/>
              </a:solidFill>
              <a:latin typeface="Arial"/>
            </a:endParaRPr>
          </a:p>
        </p:txBody>
      </p:sp>
      <p:graphicFrame>
        <p:nvGraphicFramePr>
          <p:cNvPr id="2" name="Objet 1">
            <a:extLst>
              <a:ext uri="{FF2B5EF4-FFF2-40B4-BE49-F238E27FC236}">
                <a16:creationId xmlns:a16="http://schemas.microsoft.com/office/drawing/2014/main" id="{7A6F3163-A5FB-6F95-D8A8-582C1B90CB9D}"/>
              </a:ext>
            </a:extLst>
          </p:cNvPr>
          <p:cNvGraphicFramePr>
            <a:graphicFrameLocks noChangeAspect="1"/>
          </p:cNvGraphicFramePr>
          <p:nvPr>
            <p:extLst>
              <p:ext uri="{D42A27DB-BD31-4B8C-83A1-F6EECF244321}">
                <p14:modId xmlns:p14="http://schemas.microsoft.com/office/powerpoint/2010/main" val="2124963313"/>
              </p:ext>
            </p:extLst>
          </p:nvPr>
        </p:nvGraphicFramePr>
        <p:xfrm>
          <a:off x="2923161" y="1281975"/>
          <a:ext cx="6342558" cy="5177505"/>
        </p:xfrm>
        <a:graphic>
          <a:graphicData uri="http://schemas.openxmlformats.org/presentationml/2006/ole">
            <mc:AlternateContent xmlns:mc="http://schemas.openxmlformats.org/markup-compatibility/2006">
              <mc:Choice xmlns:v="urn:schemas-microsoft-com:vml" Requires="v">
                <p:oleObj name="Acrobat Document" r:id="rId3" imgW="12030018" imgH="9820105" progId="Acrobat.Document.DC">
                  <p:embed/>
                </p:oleObj>
              </mc:Choice>
              <mc:Fallback>
                <p:oleObj name="Acrobat Document" r:id="rId3" imgW="12030018" imgH="9820105" progId="Acrobat.Document.DC">
                  <p:embed/>
                  <p:pic>
                    <p:nvPicPr>
                      <p:cNvPr id="2" name="Objet 1">
                        <a:extLst>
                          <a:ext uri="{FF2B5EF4-FFF2-40B4-BE49-F238E27FC236}">
                            <a16:creationId xmlns:a16="http://schemas.microsoft.com/office/drawing/2014/main" id="{7A6F3163-A5FB-6F95-D8A8-582C1B90CB9D}"/>
                          </a:ext>
                        </a:extLst>
                      </p:cNvPr>
                      <p:cNvPicPr/>
                      <p:nvPr/>
                    </p:nvPicPr>
                    <p:blipFill>
                      <a:blip r:embed="rId4"/>
                      <a:stretch>
                        <a:fillRect/>
                      </a:stretch>
                    </p:blipFill>
                    <p:spPr>
                      <a:xfrm>
                        <a:off x="2923161" y="1281975"/>
                        <a:ext cx="6342558" cy="5177505"/>
                      </a:xfrm>
                      <a:prstGeom prst="rect">
                        <a:avLst/>
                      </a:prstGeom>
                    </p:spPr>
                  </p:pic>
                </p:oleObj>
              </mc:Fallback>
            </mc:AlternateContent>
          </a:graphicData>
        </a:graphic>
      </p:graphicFrame>
    </p:spTree>
    <p:extLst>
      <p:ext uri="{BB962C8B-B14F-4D97-AF65-F5344CB8AC3E}">
        <p14:creationId xmlns:p14="http://schemas.microsoft.com/office/powerpoint/2010/main" val="31480902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42" name="Connecteur droit 12"/>
          <p:cNvCxnSpPr/>
          <p:nvPr/>
        </p:nvCxnSpPr>
        <p:spPr>
          <a:xfrm>
            <a:off x="240840" y="6459480"/>
            <a:ext cx="360" cy="398880"/>
          </a:xfrm>
          <a:prstGeom prst="straightConnector1">
            <a:avLst/>
          </a:prstGeom>
          <a:ln w="139700">
            <a:solidFill>
              <a:srgbClr val="ED7D31"/>
            </a:solidFill>
          </a:ln>
        </p:spPr>
      </p:cxnSp>
      <p:grpSp>
        <p:nvGrpSpPr>
          <p:cNvPr id="1243" name="Groupe 12"/>
          <p:cNvGrpSpPr/>
          <p:nvPr/>
        </p:nvGrpSpPr>
        <p:grpSpPr>
          <a:xfrm>
            <a:off x="9233640" y="-30600"/>
            <a:ext cx="2958120" cy="564840"/>
            <a:chOff x="9233640" y="-30600"/>
            <a:chExt cx="2958120" cy="564840"/>
          </a:xfrm>
        </p:grpSpPr>
        <p:sp>
          <p:nvSpPr>
            <p:cNvPr id="1244"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245"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246" name="Graphique 218"/>
          <p:cNvPicPr/>
          <p:nvPr/>
        </p:nvPicPr>
        <p:blipFill>
          <a:blip r:embed="rId2"/>
          <a:stretch/>
        </p:blipFill>
        <p:spPr>
          <a:xfrm>
            <a:off x="240840" y="193320"/>
            <a:ext cx="1424520" cy="311400"/>
          </a:xfrm>
          <a:prstGeom prst="rect">
            <a:avLst/>
          </a:prstGeom>
          <a:ln w="0">
            <a:noFill/>
          </a:ln>
        </p:spPr>
      </p:pic>
      <p:sp>
        <p:nvSpPr>
          <p:cNvPr id="1247"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248" name="Connecteur droit 12"/>
          <p:cNvCxnSpPr/>
          <p:nvPr/>
        </p:nvCxnSpPr>
        <p:spPr>
          <a:xfrm>
            <a:off x="10526040" y="70920"/>
            <a:ext cx="1416600" cy="360"/>
          </a:xfrm>
          <a:prstGeom prst="straightConnector1">
            <a:avLst/>
          </a:prstGeom>
          <a:ln w="57150">
            <a:solidFill>
              <a:srgbClr val="ED7D31"/>
            </a:solidFill>
          </a:ln>
        </p:spPr>
      </p:cxnSp>
      <p:sp>
        <p:nvSpPr>
          <p:cNvPr id="1249" name="PlaceHolder 1"/>
          <p:cNvSpPr>
            <a:spLocks noGrp="1"/>
          </p:cNvSpPr>
          <p:nvPr>
            <p:ph type="sldNum" idx="9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90</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250"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51"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alignement sélectif</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52" name="ZoneTexte 1"/>
          <p:cNvSpPr/>
          <p:nvPr/>
        </p:nvSpPr>
        <p:spPr>
          <a:xfrm>
            <a:off x="957240" y="1809720"/>
            <a:ext cx="10272240" cy="3916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Calibri"/>
              <a:ea typeface="Calibri"/>
              <a:cs typeface="DejaVu Sans"/>
            </a:endParaRPr>
          </a:p>
        </p:txBody>
      </p:sp>
      <p:sp>
        <p:nvSpPr>
          <p:cNvPr id="1253" name="ZoneTexte 6"/>
          <p:cNvSpPr/>
          <p:nvPr/>
        </p:nvSpPr>
        <p:spPr>
          <a:xfrm>
            <a:off x="950040" y="2101680"/>
            <a:ext cx="5177520" cy="40644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marL="0" marR="0" lvl="0" indent="0" algn="l" defTabSz="914400" rtl="0" eaLnBrk="1" fontAlgn="auto" latinLnBrk="0" hangingPunct="1">
              <a:lnSpc>
                <a:spcPct val="115000"/>
              </a:lnSpc>
              <a:spcBef>
                <a:spcPts val="0"/>
              </a:spcBef>
              <a:spcAft>
                <a:spcPts val="1125"/>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Aligner un seul élément sur l’axe secondaire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54" name="ZoneTexte 10"/>
          <p:cNvSpPr/>
          <p:nvPr/>
        </p:nvSpPr>
        <p:spPr>
          <a:xfrm>
            <a:off x="5998320" y="5559840"/>
            <a:ext cx="5437440" cy="37080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marL="0" marR="0" lvl="0" indent="0" algn="ctr" defTabSz="914400" rtl="0" eaLnBrk="1" fontAlgn="auto" latinLnBrk="0" hangingPunct="1">
              <a:lnSpc>
                <a:spcPct val="115000"/>
              </a:lnSpc>
              <a:spcBef>
                <a:spcPts val="0"/>
              </a:spcBef>
              <a:spcAft>
                <a:spcPts val="1001"/>
              </a:spcAft>
              <a:buClrTx/>
              <a:buSzTx/>
              <a:buFontTx/>
              <a:buNone/>
              <a:tabLst/>
              <a:defRPr/>
            </a:pPr>
            <a:r>
              <a:rPr kumimoji="0" lang="fr-FR" sz="1600" b="0" i="1" u="none" strike="noStrike" kern="1200" cap="none" spc="-1" normalizeH="0" baseline="0" noProof="0">
                <a:ln>
                  <a:noFill/>
                </a:ln>
                <a:solidFill>
                  <a:srgbClr val="000000"/>
                </a:solidFill>
                <a:effectLst/>
                <a:uLnTx/>
                <a:uFillTx/>
                <a:latin typeface="Calibri"/>
                <a:ea typeface="Times New Roman"/>
                <a:cs typeface="DejaVu Sans"/>
              </a:rPr>
              <a:t>Un élément aligné différemment des autres avec align-self.</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55" name="Rectangle 19"/>
          <p:cNvSpPr/>
          <p:nvPr/>
        </p:nvSpPr>
        <p:spPr>
          <a:xfrm>
            <a:off x="1107360" y="2859120"/>
            <a:ext cx="4851720" cy="1838880"/>
          </a:xfrm>
          <a:prstGeom prst="rect">
            <a:avLst/>
          </a:prstGeom>
          <a:solidFill>
            <a:srgbClr val="272822"/>
          </a:solidFill>
          <a:ln w="0">
            <a:noFill/>
          </a:ln>
        </p:spPr>
        <p:style>
          <a:lnRef idx="0">
            <a:scrgbClr r="0" g="0" b="0"/>
          </a:lnRef>
          <a:fillRef idx="0">
            <a:scrgbClr r="0" g="0" b="0"/>
          </a:fillRef>
          <a:effectRef idx="0">
            <a:scrgbClr r="0" g="0" b="0"/>
          </a:effectRef>
          <a:fontRef idx="minor"/>
        </p:style>
        <p:txBody>
          <a:bodyPr lIns="39600" rIns="39600" bIns="0"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E4481"/>
                </a:solidFill>
                <a:effectLst/>
                <a:uLnTx/>
                <a:uFillTx/>
                <a:latin typeface="Consolas"/>
                <a:ea typeface="Times New Roman"/>
                <a:cs typeface="DejaVu Sans"/>
              </a:rPr>
              <a:t>#conteneur </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a:t>
            </a:r>
            <a:r>
              <a:rPr kumimoji="0" lang="fr-FR" sz="1050" b="0" i="0" u="none" strike="noStrike" kern="1200" cap="none" spc="-1" normalizeH="0" baseline="0" noProof="0">
                <a:ln>
                  <a:noFill/>
                </a:ln>
                <a:solidFill>
                  <a:srgbClr val="000000"/>
                </a:solidFill>
                <a:effectLst/>
                <a:uLnTx/>
                <a:uFillTx/>
                <a:latin typeface="Arial Unicode MS"/>
                <a:ea typeface="Times New Roman"/>
                <a:cs typeface="DejaVu Sans"/>
              </a:rPr>
              <a:t>    </a:t>
            </a:r>
            <a:endParaRPr kumimoji="0" lang="fr-FR" sz="105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1" u="none" strike="noStrike" kern="1200" cap="none" spc="-1" normalizeH="0" baseline="0" noProof="0">
                <a:ln>
                  <a:noFill/>
                </a:ln>
                <a:solidFill>
                  <a:srgbClr val="66D9EF"/>
                </a:solidFill>
                <a:effectLst/>
                <a:uLnTx/>
                <a:uFillTx/>
                <a:latin typeface="Consolas"/>
                <a:ea typeface="Times New Roman"/>
                <a:cs typeface="DejaVu Sans"/>
              </a:rPr>
              <a:t>  display</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000" b="0" i="1" u="none" strike="noStrike" kern="1200" cap="none" spc="-1" normalizeH="0" baseline="0" noProof="0">
                <a:ln>
                  <a:noFill/>
                </a:ln>
                <a:solidFill>
                  <a:srgbClr val="FFFFFF"/>
                </a:solidFill>
                <a:effectLst/>
                <a:uLnTx/>
                <a:uFillTx/>
                <a:latin typeface="Consolas"/>
                <a:ea typeface="Times New Roman"/>
                <a:cs typeface="DejaVu Sans"/>
              </a:rPr>
              <a:t>flex</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a:t>
            </a:r>
            <a:r>
              <a:rPr kumimoji="0" lang="fr-FR" sz="1050" b="0" i="0" u="none" strike="noStrike" kern="1200" cap="none" spc="-1" normalizeH="0" baseline="0" noProof="0">
                <a:ln>
                  <a:noFill/>
                </a:ln>
                <a:solidFill>
                  <a:srgbClr val="000000"/>
                </a:solidFill>
                <a:effectLst/>
                <a:uLnTx/>
                <a:uFillTx/>
                <a:latin typeface="Arial Unicode MS"/>
                <a:ea typeface="Times New Roman"/>
                <a:cs typeface="DejaVu Sans"/>
              </a:rPr>
              <a:t>    </a:t>
            </a:r>
            <a:endParaRPr kumimoji="0" lang="fr-FR" sz="105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1" u="none" strike="noStrike" kern="1200" cap="none" spc="-1" normalizeH="0" baseline="0" noProof="0">
                <a:ln>
                  <a:noFill/>
                </a:ln>
                <a:solidFill>
                  <a:srgbClr val="66D9EF"/>
                </a:solidFill>
                <a:effectLst/>
                <a:uLnTx/>
                <a:uFillTx/>
                <a:latin typeface="Consolas"/>
                <a:ea typeface="Times New Roman"/>
                <a:cs typeface="DejaVu Sans"/>
              </a:rPr>
              <a:t>  flex-direction</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 row;</a:t>
            </a:r>
            <a:r>
              <a:rPr kumimoji="0" lang="fr-FR" sz="1050" b="0" i="0" u="none" strike="noStrike" kern="1200" cap="none" spc="-1" normalizeH="0" baseline="0" noProof="0">
                <a:ln>
                  <a:noFill/>
                </a:ln>
                <a:solidFill>
                  <a:srgbClr val="000000"/>
                </a:solidFill>
                <a:effectLst/>
                <a:uLnTx/>
                <a:uFillTx/>
                <a:latin typeface="Arial Unicode MS"/>
                <a:ea typeface="Times New Roman"/>
                <a:cs typeface="DejaVu Sans"/>
              </a:rPr>
              <a:t>   </a:t>
            </a:r>
            <a:endParaRPr kumimoji="0" lang="fr-FR" sz="105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1" u="none" strike="noStrike" kern="1200" cap="none" spc="-1" normalizeH="0" baseline="0" noProof="0">
                <a:ln>
                  <a:noFill/>
                </a:ln>
                <a:solidFill>
                  <a:srgbClr val="66D9EF"/>
                </a:solidFill>
                <a:effectLst/>
                <a:uLnTx/>
                <a:uFillTx/>
                <a:latin typeface="Arial Unicode MS"/>
                <a:ea typeface="Times New Roman"/>
                <a:cs typeface="DejaVu Sans"/>
              </a:rPr>
              <a:t>   </a:t>
            </a:r>
            <a:r>
              <a:rPr kumimoji="0" lang="fr-FR" sz="1000" b="0" i="1" u="none" strike="noStrike" kern="1200" cap="none" spc="-1" normalizeH="0" baseline="0" noProof="0">
                <a:ln>
                  <a:noFill/>
                </a:ln>
                <a:solidFill>
                  <a:srgbClr val="66D9EF"/>
                </a:solidFill>
                <a:effectLst/>
                <a:uLnTx/>
                <a:uFillTx/>
                <a:latin typeface="Consolas"/>
                <a:ea typeface="Times New Roman"/>
                <a:cs typeface="DejaVu Sans"/>
              </a:rPr>
              <a:t>justify-content</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000" b="0" i="0" u="none" strike="noStrike" kern="1200" cap="none" spc="-1" normalizeH="0" baseline="0" noProof="0">
                <a:ln>
                  <a:noFill/>
                </a:ln>
                <a:solidFill>
                  <a:srgbClr val="FFFFFF"/>
                </a:solidFill>
                <a:effectLst/>
                <a:uLnTx/>
                <a:uFillTx/>
                <a:latin typeface="Consolas"/>
                <a:ea typeface="Times New Roman"/>
                <a:cs typeface="DejaVu Sans"/>
              </a:rPr>
              <a:t>center</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a:t>
            </a:r>
            <a:r>
              <a:rPr kumimoji="0" lang="fr-FR" sz="1050" b="0" i="0" u="none" strike="noStrike" kern="1200" cap="none" spc="-1" normalizeH="0" baseline="0" noProof="0">
                <a:ln>
                  <a:noFill/>
                </a:ln>
                <a:solidFill>
                  <a:srgbClr val="000000"/>
                </a:solidFill>
                <a:effectLst/>
                <a:uLnTx/>
                <a:uFillTx/>
                <a:latin typeface="Arial Unicode MS"/>
                <a:ea typeface="Times New Roman"/>
                <a:cs typeface="DejaVu Sans"/>
              </a:rPr>
              <a:t>    </a:t>
            </a:r>
            <a:endParaRPr kumimoji="0" lang="fr-FR" sz="105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1" normalizeH="0" baseline="0" noProof="0">
                <a:ln>
                  <a:noFill/>
                </a:ln>
                <a:solidFill>
                  <a:srgbClr val="000000"/>
                </a:solidFill>
                <a:effectLst/>
                <a:uLnTx/>
                <a:uFillTx/>
                <a:latin typeface="Arial Unicode MS"/>
                <a:ea typeface="Times New Roman"/>
                <a:cs typeface="DejaVu Sans"/>
              </a:rPr>
              <a:t>   </a:t>
            </a:r>
            <a:r>
              <a:rPr kumimoji="0" lang="fr-FR" sz="1000" b="0" i="1" u="none" strike="noStrike" kern="1200" cap="none" spc="-1" normalizeH="0" baseline="0" noProof="0">
                <a:ln>
                  <a:noFill/>
                </a:ln>
                <a:solidFill>
                  <a:srgbClr val="66D9EF"/>
                </a:solidFill>
                <a:effectLst/>
                <a:uLnTx/>
                <a:uFillTx/>
                <a:latin typeface="Consolas"/>
                <a:ea typeface="Times New Roman"/>
                <a:cs typeface="DejaVu Sans"/>
              </a:rPr>
              <a:t>align-items</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000" b="0" i="0" u="none" strike="noStrike" kern="1200" cap="none" spc="-1" normalizeH="0" baseline="0" noProof="0">
                <a:ln>
                  <a:noFill/>
                </a:ln>
                <a:solidFill>
                  <a:srgbClr val="FFFFFF"/>
                </a:solidFill>
                <a:effectLst/>
                <a:uLnTx/>
                <a:uFillTx/>
                <a:latin typeface="Consolas"/>
                <a:ea typeface="Times New Roman"/>
                <a:cs typeface="DejaVu Sans"/>
              </a:rPr>
              <a:t>center</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0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0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000" b="0" i="0" u="none" strike="noStrike" kern="1200" cap="none" spc="-1" normalizeH="0" baseline="0" noProof="0">
                <a:ln>
                  <a:noFill/>
                </a:ln>
                <a:solidFill>
                  <a:srgbClr val="A6E22E"/>
                </a:solidFill>
                <a:effectLst/>
                <a:uLnTx/>
                <a:uFillTx/>
                <a:latin typeface="Consolas"/>
                <a:ea typeface="Times New Roman"/>
                <a:cs typeface="DejaVu Sans"/>
              </a:rPr>
              <a:t>.element</a:t>
            </a:r>
            <a:r>
              <a:rPr kumimoji="0" lang="fr-FR" sz="1000" b="0" i="0" u="none" strike="noStrike" kern="1200" cap="none" spc="-1" normalizeH="0" baseline="0" noProof="0">
                <a:ln>
                  <a:noFill/>
                </a:ln>
                <a:solidFill>
                  <a:srgbClr val="E6DB74"/>
                </a:solidFill>
                <a:effectLst/>
                <a:uLnTx/>
                <a:uFillTx/>
                <a:latin typeface="Consolas"/>
                <a:ea typeface="Times New Roman"/>
                <a:cs typeface="DejaVu Sans"/>
              </a:rPr>
              <a:t>:nth-child</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a:t>
            </a:r>
            <a:r>
              <a:rPr kumimoji="0" lang="fr-FR" sz="1000" b="0" i="0" u="none" strike="noStrike" kern="1200" cap="none" spc="-1" normalizeH="0" baseline="0" noProof="0">
                <a:ln>
                  <a:noFill/>
                </a:ln>
                <a:solidFill>
                  <a:srgbClr val="AE81FF"/>
                </a:solidFill>
                <a:effectLst/>
                <a:uLnTx/>
                <a:uFillTx/>
                <a:latin typeface="Consolas"/>
                <a:ea typeface="Times New Roman"/>
                <a:cs typeface="DejaVu Sans"/>
              </a:rPr>
              <a:t>2</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000" b="0" i="0" u="none" strike="noStrike" kern="1200" cap="none" spc="-1" normalizeH="0" baseline="0" noProof="0">
                <a:ln>
                  <a:noFill/>
                </a:ln>
                <a:solidFill>
                  <a:srgbClr val="918E7B"/>
                </a:solidFill>
                <a:effectLst/>
                <a:uLnTx/>
                <a:uFillTx/>
                <a:latin typeface="Consolas"/>
                <a:ea typeface="Times New Roman"/>
                <a:cs typeface="DejaVu Sans"/>
              </a:rPr>
              <a:t>/* On sélectionne le deuxième bloc élément */</a:t>
            </a:r>
            <a:endParaRPr kumimoji="0" lang="fr-FR" sz="10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a:t>
            </a:r>
            <a:r>
              <a:rPr kumimoji="0" lang="fr-FR" sz="1050" b="0" i="0" u="none" strike="noStrike" kern="1200" cap="none" spc="-1" normalizeH="0" baseline="0" noProof="0">
                <a:ln>
                  <a:noFill/>
                </a:ln>
                <a:solidFill>
                  <a:srgbClr val="000000"/>
                </a:solidFill>
                <a:effectLst/>
                <a:uLnTx/>
                <a:uFillTx/>
                <a:latin typeface="Arial Unicode MS"/>
                <a:ea typeface="Times New Roman"/>
                <a:cs typeface="DejaVu Sans"/>
              </a:rPr>
              <a:t>   </a:t>
            </a:r>
            <a:endParaRPr kumimoji="0" lang="fr-FR" sz="105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050" b="0" i="0" u="none" strike="noStrike" kern="1200" cap="none" spc="-1" normalizeH="0" baseline="0" noProof="0">
                <a:ln>
                  <a:noFill/>
                </a:ln>
                <a:solidFill>
                  <a:srgbClr val="000000"/>
                </a:solidFill>
                <a:effectLst/>
                <a:uLnTx/>
                <a:uFillTx/>
                <a:latin typeface="Arial Unicode MS"/>
                <a:ea typeface="Times New Roman"/>
                <a:cs typeface="DejaVu Sans"/>
              </a:rPr>
              <a:t>   </a:t>
            </a:r>
            <a:r>
              <a:rPr kumimoji="0" lang="fr-FR" sz="1000" b="0" i="1" u="none" strike="noStrike" kern="1200" cap="none" spc="-1" normalizeH="0" baseline="0" noProof="0">
                <a:ln>
                  <a:noFill/>
                </a:ln>
                <a:solidFill>
                  <a:srgbClr val="66D9EF"/>
                </a:solidFill>
                <a:effectLst/>
                <a:uLnTx/>
                <a:uFillTx/>
                <a:latin typeface="Consolas"/>
                <a:ea typeface="Times New Roman"/>
                <a:cs typeface="DejaVu Sans"/>
              </a:rPr>
              <a:t>background-color</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000" b="0" i="0" u="none" strike="noStrike" kern="1200" cap="none" spc="-1" normalizeH="0" baseline="0" noProof="0">
                <a:ln>
                  <a:noFill/>
                </a:ln>
                <a:solidFill>
                  <a:srgbClr val="FFFFFF"/>
                </a:solidFill>
                <a:effectLst/>
                <a:uLnTx/>
                <a:uFillTx/>
                <a:latin typeface="Consolas"/>
                <a:ea typeface="Times New Roman"/>
                <a:cs typeface="DejaVu Sans"/>
              </a:rPr>
              <a:t>blue</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a:t>
            </a:r>
            <a:r>
              <a:rPr kumimoji="0" lang="fr-FR" sz="1050" b="0" i="0" u="none" strike="noStrike" kern="1200" cap="none" spc="-1" normalizeH="0" baseline="0" noProof="0">
                <a:ln>
                  <a:noFill/>
                </a:ln>
                <a:solidFill>
                  <a:srgbClr val="000000"/>
                </a:solidFill>
                <a:effectLst/>
                <a:uLnTx/>
                <a:uFillTx/>
                <a:latin typeface="Arial Unicode MS"/>
                <a:ea typeface="Times New Roman"/>
                <a:cs typeface="DejaVu Sans"/>
              </a:rPr>
              <a:t>   </a:t>
            </a:r>
            <a:endParaRPr kumimoji="0" lang="fr-FR" sz="105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050" b="0" i="0" u="none" strike="noStrike" kern="1200" cap="none" spc="-1" normalizeH="0" baseline="0" noProof="0">
                <a:ln>
                  <a:noFill/>
                </a:ln>
                <a:solidFill>
                  <a:srgbClr val="000000"/>
                </a:solidFill>
                <a:effectLst/>
                <a:uLnTx/>
                <a:uFillTx/>
                <a:latin typeface="Arial Unicode MS"/>
                <a:ea typeface="Times New Roman"/>
                <a:cs typeface="DejaVu Sans"/>
              </a:rPr>
              <a:t>   </a:t>
            </a:r>
            <a:r>
              <a:rPr kumimoji="0" lang="fr-FR" sz="1000" b="0" i="1" u="none" strike="noStrike" kern="1200" cap="none" spc="-1" normalizeH="0" baseline="0" noProof="0">
                <a:ln>
                  <a:noFill/>
                </a:ln>
                <a:solidFill>
                  <a:srgbClr val="66D9EF"/>
                </a:solidFill>
                <a:effectLst/>
                <a:uLnTx/>
                <a:uFillTx/>
                <a:latin typeface="Consolas"/>
                <a:ea typeface="Times New Roman"/>
                <a:cs typeface="DejaVu Sans"/>
              </a:rPr>
              <a:t>align-self</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 flex-end; </a:t>
            </a:r>
            <a:r>
              <a:rPr kumimoji="0" lang="fr-FR" sz="1000" b="0" i="0" u="none" strike="noStrike" kern="1200" cap="none" spc="-1" normalizeH="0" baseline="0" noProof="0">
                <a:ln>
                  <a:noFill/>
                </a:ln>
                <a:solidFill>
                  <a:srgbClr val="918E7B"/>
                </a:solidFill>
                <a:effectLst/>
                <a:uLnTx/>
                <a:uFillTx/>
                <a:latin typeface="Consolas"/>
                <a:ea typeface="Times New Roman"/>
                <a:cs typeface="DejaVu Sans"/>
              </a:rPr>
              <a:t>/* Seul ce bloc sera aligné à la fin */</a:t>
            </a:r>
            <a:endParaRPr kumimoji="0" lang="fr-FR" sz="10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0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kumimoji="0" lang="fr-FR" sz="9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kumimoji="0" lang="fr-FR" sz="1800" b="0" i="0" u="none" strike="noStrike" kern="1200" cap="none" spc="-1" normalizeH="0" baseline="0" noProof="0">
              <a:ln>
                <a:noFill/>
              </a:ln>
              <a:solidFill>
                <a:srgbClr val="FFFFFF"/>
              </a:solidFill>
              <a:effectLst/>
              <a:uLnTx/>
              <a:uFillTx/>
              <a:latin typeface="Arial"/>
              <a:ea typeface="DejaVu Sans"/>
              <a:cs typeface="DejaVu Sans"/>
            </a:endParaRPr>
          </a:p>
        </p:txBody>
      </p:sp>
      <p:pic>
        <p:nvPicPr>
          <p:cNvPr id="1256" name="Image 22" descr="Un élément aligné différemment avec align-self"/>
          <p:cNvPicPr/>
          <p:nvPr/>
        </p:nvPicPr>
        <p:blipFill>
          <a:blip r:embed="rId3"/>
          <a:stretch/>
        </p:blipFill>
        <p:spPr>
          <a:xfrm>
            <a:off x="6124680" y="2204280"/>
            <a:ext cx="5200200" cy="2776320"/>
          </a:xfrm>
          <a:prstGeom prst="rect">
            <a:avLst/>
          </a:prstGeom>
          <a:ln w="0">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57" name="Connecteur droit 12"/>
          <p:cNvCxnSpPr/>
          <p:nvPr/>
        </p:nvCxnSpPr>
        <p:spPr>
          <a:xfrm>
            <a:off x="240840" y="6459480"/>
            <a:ext cx="360" cy="398880"/>
          </a:xfrm>
          <a:prstGeom prst="straightConnector1">
            <a:avLst/>
          </a:prstGeom>
          <a:ln w="139700">
            <a:solidFill>
              <a:srgbClr val="ED7D31"/>
            </a:solidFill>
          </a:ln>
        </p:spPr>
      </p:cxnSp>
      <p:grpSp>
        <p:nvGrpSpPr>
          <p:cNvPr id="1258" name="Groupe 12"/>
          <p:cNvGrpSpPr/>
          <p:nvPr/>
        </p:nvGrpSpPr>
        <p:grpSpPr>
          <a:xfrm>
            <a:off x="9233640" y="-30600"/>
            <a:ext cx="2958120" cy="564840"/>
            <a:chOff x="9233640" y="-30600"/>
            <a:chExt cx="2958120" cy="564840"/>
          </a:xfrm>
        </p:grpSpPr>
        <p:sp>
          <p:nvSpPr>
            <p:cNvPr id="1259"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260"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261" name="Graphique 218"/>
          <p:cNvPicPr/>
          <p:nvPr/>
        </p:nvPicPr>
        <p:blipFill>
          <a:blip r:embed="rId2"/>
          <a:stretch/>
        </p:blipFill>
        <p:spPr>
          <a:xfrm>
            <a:off x="240840" y="193320"/>
            <a:ext cx="1424520" cy="311400"/>
          </a:xfrm>
          <a:prstGeom prst="rect">
            <a:avLst/>
          </a:prstGeom>
          <a:ln w="0">
            <a:noFill/>
          </a:ln>
        </p:spPr>
      </p:pic>
      <p:sp>
        <p:nvSpPr>
          <p:cNvPr id="1262"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263" name="Connecteur droit 12"/>
          <p:cNvCxnSpPr/>
          <p:nvPr/>
        </p:nvCxnSpPr>
        <p:spPr>
          <a:xfrm>
            <a:off x="10526040" y="70920"/>
            <a:ext cx="1416600" cy="360"/>
          </a:xfrm>
          <a:prstGeom prst="straightConnector1">
            <a:avLst/>
          </a:prstGeom>
          <a:ln w="57150">
            <a:solidFill>
              <a:srgbClr val="ED7D31"/>
            </a:solidFill>
          </a:ln>
        </p:spPr>
      </p:cxnSp>
      <p:sp>
        <p:nvSpPr>
          <p:cNvPr id="1264" name="PlaceHolder 1"/>
          <p:cNvSpPr>
            <a:spLocks noGrp="1"/>
          </p:cNvSpPr>
          <p:nvPr>
            <p:ph type="sldNum" idx="93"/>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91</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265"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66"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l'ordre des éléments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67" name="ZoneTexte 1"/>
          <p:cNvSpPr/>
          <p:nvPr/>
        </p:nvSpPr>
        <p:spPr>
          <a:xfrm>
            <a:off x="957240" y="1809720"/>
            <a:ext cx="10272240" cy="19234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Sans changer le code HTML, nous pouvons modifier l'ordre des éléments </a:t>
            </a:r>
            <a:r>
              <a:rPr kumimoji="0" lang="fr-FR" sz="1800" b="0" i="0" u="sng" strike="noStrike" kern="1200" cap="none" spc="-1" normalizeH="0" baseline="0" noProof="0">
                <a:ln>
                  <a:noFill/>
                </a:ln>
                <a:solidFill>
                  <a:srgbClr val="000000"/>
                </a:solidFill>
                <a:effectLst/>
                <a:uLnTx/>
                <a:uFillTx/>
                <a:latin typeface="Calibri"/>
                <a:ea typeface="Calibri"/>
                <a:cs typeface="DejaVu Sans"/>
              </a:rPr>
              <a:t>un par un </a:t>
            </a:r>
            <a:r>
              <a:rPr kumimoji="0" lang="fr-FR" sz="1800" b="0" i="0" u="none" strike="noStrike" kern="1200" cap="none" spc="-1" normalizeH="0" baseline="0" noProof="0">
                <a:ln>
                  <a:noFill/>
                </a:ln>
                <a:solidFill>
                  <a:srgbClr val="000000"/>
                </a:solidFill>
                <a:effectLst/>
                <a:uLnTx/>
                <a:uFillTx/>
                <a:latin typeface="Calibri"/>
                <a:ea typeface="Calibri"/>
                <a:cs typeface="DejaVu Sans"/>
              </a:rPr>
              <a:t>en CSS grâce à la propriété </a:t>
            </a:r>
            <a:r>
              <a:rPr kumimoji="0" lang="fr-FR" sz="1800" b="1" i="0" u="none" strike="noStrike" kern="1200" cap="none" spc="-1" normalizeH="0" baseline="0" noProof="0">
                <a:ln>
                  <a:noFill/>
                </a:ln>
                <a:solidFill>
                  <a:srgbClr val="000000"/>
                </a:solidFill>
                <a:effectLst/>
                <a:uLnTx/>
                <a:uFillTx/>
                <a:latin typeface="Calibri"/>
                <a:ea typeface="Calibri"/>
                <a:cs typeface="DejaVu Sans"/>
              </a:rPr>
              <a:t>order</a:t>
            </a:r>
            <a:r>
              <a:rPr kumimoji="0" lang="fr-FR" sz="1800" b="0" i="0" u="none" strike="noStrike" kern="1200" cap="none" spc="-1" normalizeH="0" baseline="0" noProof="0">
                <a:ln>
                  <a:noFill/>
                </a:ln>
                <a:solidFill>
                  <a:srgbClr val="000000"/>
                </a:solidFill>
                <a:effectLst/>
                <a:uLnTx/>
                <a:uFillTx/>
                <a:latin typeface="Calibri"/>
                <a:ea typeface="Calibri"/>
                <a:cs typeface="DejaVu Sans"/>
              </a:rPr>
              <a:t>. Indiquez simplement un nombre, et les éléments seront triés du plus petit au plus grand nombre.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0"/>
              </a:spcBef>
              <a:spcAft>
                <a:spcPts val="1125"/>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Reprenons une simple ligne de 3 éléments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68" name="ZoneTexte 5"/>
          <p:cNvSpPr/>
          <p:nvPr/>
        </p:nvSpPr>
        <p:spPr>
          <a:xfrm>
            <a:off x="3364920" y="5933160"/>
            <a:ext cx="5437440" cy="369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15000"/>
              </a:lnSpc>
              <a:spcBef>
                <a:spcPts val="0"/>
              </a:spcBef>
              <a:spcAft>
                <a:spcPts val="1001"/>
              </a:spcAft>
              <a:buClrTx/>
              <a:buSzTx/>
              <a:buFontTx/>
              <a:buNone/>
              <a:tabLst/>
              <a:defRPr/>
            </a:pPr>
            <a:r>
              <a:rPr kumimoji="0" lang="fr-FR" sz="1600" b="0" i="1" u="none" strike="noStrike" kern="1200" cap="none" spc="-1" normalizeH="0" baseline="0" noProof="0">
                <a:ln>
                  <a:noFill/>
                </a:ln>
                <a:solidFill>
                  <a:srgbClr val="000000"/>
                </a:solidFill>
                <a:effectLst/>
                <a:uLnTx/>
                <a:uFillTx/>
                <a:latin typeface="Calibri"/>
                <a:ea typeface="Times New Roman"/>
                <a:cs typeface="DejaVu Sans"/>
              </a:rPr>
              <a:t>Une ligne de 3 éléments</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p:txBody>
      </p:sp>
      <p:pic>
        <p:nvPicPr>
          <p:cNvPr id="1269" name="Image 8" descr="Une ligne de 3 éléments"/>
          <p:cNvPicPr/>
          <p:nvPr/>
        </p:nvPicPr>
        <p:blipFill>
          <a:blip r:embed="rId3"/>
          <a:stretch/>
        </p:blipFill>
        <p:spPr>
          <a:xfrm>
            <a:off x="3167640" y="4945320"/>
            <a:ext cx="5851080" cy="931320"/>
          </a:xfrm>
          <a:prstGeom prst="rect">
            <a:avLst/>
          </a:prstGeom>
          <a:ln w="0">
            <a:noFill/>
          </a:ln>
        </p:spPr>
      </p:pic>
      <p:sp>
        <p:nvSpPr>
          <p:cNvPr id="1270" name="Rectangle 17"/>
          <p:cNvSpPr/>
          <p:nvPr/>
        </p:nvSpPr>
        <p:spPr>
          <a:xfrm>
            <a:off x="3656880" y="3553560"/>
            <a:ext cx="4851720" cy="1122480"/>
          </a:xfrm>
          <a:prstGeom prst="rect">
            <a:avLst/>
          </a:prstGeom>
          <a:solidFill>
            <a:srgbClr val="272822"/>
          </a:solidFill>
          <a:ln w="0">
            <a:noFill/>
          </a:ln>
        </p:spPr>
        <p:style>
          <a:lnRef idx="0">
            <a:scrgbClr r="0" g="0" b="0"/>
          </a:lnRef>
          <a:fillRef idx="0">
            <a:scrgbClr r="0" g="0" b="0"/>
          </a:fillRef>
          <a:effectRef idx="0">
            <a:scrgbClr r="0" g="0" b="0"/>
          </a:effectRef>
          <a:fontRef idx="minor"/>
        </p:style>
        <p:txBody>
          <a:bodyPr lIns="39600" rIns="39600" bIns="0" numCol="1" spcCol="0" anchor="t">
            <a:noAutofit/>
          </a:bodyPr>
          <a:lstStyle/>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600" b="0" i="0" u="none" strike="noStrike" kern="1200" cap="none" spc="-1" normalizeH="0" baseline="0" noProof="0">
                <a:ln>
                  <a:noFill/>
                </a:ln>
                <a:solidFill>
                  <a:srgbClr val="FE4481"/>
                </a:solidFill>
                <a:effectLst/>
                <a:uLnTx/>
                <a:uFillTx/>
                <a:latin typeface="Consolas"/>
                <a:ea typeface="Times New Roman"/>
                <a:cs typeface="DejaVu Sans"/>
              </a:rPr>
              <a:t>#conteneur</a:t>
            </a:r>
            <a:endParaRPr kumimoji="0" lang="fr-FR" sz="16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6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6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6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600" b="0" i="1" u="none" strike="noStrike" kern="1200" cap="none" spc="-1" normalizeH="0" baseline="0" noProof="0">
                <a:ln>
                  <a:noFill/>
                </a:ln>
                <a:solidFill>
                  <a:srgbClr val="66D9EF"/>
                </a:solidFill>
                <a:effectLst/>
                <a:uLnTx/>
                <a:uFillTx/>
                <a:latin typeface="Consolas"/>
                <a:ea typeface="Times New Roman"/>
                <a:cs typeface="DejaVu Sans"/>
              </a:rPr>
              <a:t>display</a:t>
            </a:r>
            <a:r>
              <a:rPr kumimoji="0" lang="fr-FR" sz="16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600" b="0" i="1" u="none" strike="noStrike" kern="1200" cap="none" spc="-1" normalizeH="0" baseline="0" noProof="0">
                <a:ln>
                  <a:noFill/>
                </a:ln>
                <a:solidFill>
                  <a:srgbClr val="66D9EF"/>
                </a:solidFill>
                <a:effectLst/>
                <a:uLnTx/>
                <a:uFillTx/>
                <a:latin typeface="Consolas"/>
                <a:ea typeface="Times New Roman"/>
                <a:cs typeface="DejaVu Sans"/>
              </a:rPr>
              <a:t>flex</a:t>
            </a:r>
            <a:r>
              <a:rPr kumimoji="0" lang="fr-FR" sz="16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6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6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600" b="0" i="0" u="none" strike="noStrike" kern="1200" cap="none" spc="-1" normalizeH="0" baseline="0" noProof="0">
              <a:ln>
                <a:noFill/>
              </a:ln>
              <a:solidFill>
                <a:srgbClr val="FFFFFF"/>
              </a:solidFill>
              <a:effectLst/>
              <a:uLnTx/>
              <a:uFillTx/>
              <a:latin typeface="Arial"/>
              <a:ea typeface="DejaVu Sans"/>
              <a:cs typeface="DejaVu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1" name="Connecteur droit 12"/>
          <p:cNvCxnSpPr/>
          <p:nvPr/>
        </p:nvCxnSpPr>
        <p:spPr>
          <a:xfrm>
            <a:off x="240840" y="6459480"/>
            <a:ext cx="360" cy="398880"/>
          </a:xfrm>
          <a:prstGeom prst="straightConnector1">
            <a:avLst/>
          </a:prstGeom>
          <a:ln w="139700">
            <a:solidFill>
              <a:srgbClr val="ED7D31"/>
            </a:solidFill>
          </a:ln>
        </p:spPr>
      </p:cxnSp>
      <p:grpSp>
        <p:nvGrpSpPr>
          <p:cNvPr id="1272" name="Groupe 12"/>
          <p:cNvGrpSpPr/>
          <p:nvPr/>
        </p:nvGrpSpPr>
        <p:grpSpPr>
          <a:xfrm>
            <a:off x="9233640" y="-30600"/>
            <a:ext cx="2958120" cy="564840"/>
            <a:chOff x="9233640" y="-30600"/>
            <a:chExt cx="2958120" cy="564840"/>
          </a:xfrm>
        </p:grpSpPr>
        <p:sp>
          <p:nvSpPr>
            <p:cNvPr id="127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27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275" name="Graphique 218"/>
          <p:cNvPicPr/>
          <p:nvPr/>
        </p:nvPicPr>
        <p:blipFill>
          <a:blip r:embed="rId2"/>
          <a:stretch/>
        </p:blipFill>
        <p:spPr>
          <a:xfrm>
            <a:off x="240840" y="193320"/>
            <a:ext cx="1424520" cy="311400"/>
          </a:xfrm>
          <a:prstGeom prst="rect">
            <a:avLst/>
          </a:prstGeom>
          <a:ln w="0">
            <a:noFill/>
          </a:ln>
        </p:spPr>
      </p:pic>
      <p:sp>
        <p:nvSpPr>
          <p:cNvPr id="127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277" name="Connecteur droit 12"/>
          <p:cNvCxnSpPr/>
          <p:nvPr/>
        </p:nvCxnSpPr>
        <p:spPr>
          <a:xfrm>
            <a:off x="10526040" y="70920"/>
            <a:ext cx="1416600" cy="360"/>
          </a:xfrm>
          <a:prstGeom prst="straightConnector1">
            <a:avLst/>
          </a:prstGeom>
          <a:ln w="57150">
            <a:solidFill>
              <a:srgbClr val="ED7D31"/>
            </a:solidFill>
          </a:ln>
        </p:spPr>
      </p:cxnSp>
      <p:sp>
        <p:nvSpPr>
          <p:cNvPr id="1278" name="PlaceHolder 1"/>
          <p:cNvSpPr>
            <a:spLocks noGrp="1"/>
          </p:cNvSpPr>
          <p:nvPr>
            <p:ph type="sldNum" idx="94"/>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92</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279"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80"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l'ordre des éléments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81" name="ZoneTexte 1"/>
          <p:cNvSpPr/>
          <p:nvPr/>
        </p:nvSpPr>
        <p:spPr>
          <a:xfrm>
            <a:off x="957240" y="1809720"/>
            <a:ext cx="10272240" cy="6778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Avec la propriété flex , nous pouvons permettre à un élément de grossir pour occuper tout l'espace restant.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82" name="ZoneTexte 6"/>
          <p:cNvSpPr/>
          <p:nvPr/>
        </p:nvSpPr>
        <p:spPr>
          <a:xfrm>
            <a:off x="6438600" y="2480760"/>
            <a:ext cx="5437440" cy="369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15000"/>
              </a:lnSpc>
              <a:spcBef>
                <a:spcPts val="0"/>
              </a:spcBef>
              <a:spcAft>
                <a:spcPts val="1001"/>
              </a:spcAft>
              <a:buClrTx/>
              <a:buSzTx/>
              <a:buFontTx/>
              <a:buNone/>
              <a:tabLst/>
              <a:defRPr/>
            </a:pPr>
            <a:r>
              <a:rPr kumimoji="0" lang="fr-FR" sz="1600" b="0" i="1" u="none" strike="noStrike" kern="1200" cap="none" spc="-1" normalizeH="0" baseline="0" noProof="0">
                <a:ln>
                  <a:noFill/>
                </a:ln>
                <a:solidFill>
                  <a:srgbClr val="000000"/>
                </a:solidFill>
                <a:effectLst/>
                <a:uLnTx/>
                <a:uFillTx/>
                <a:latin typeface="Calibri"/>
                <a:ea typeface="Times New Roman"/>
                <a:cs typeface="DejaVu Sans"/>
              </a:rPr>
              <a:t>Avant</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83" name="Rectangle 9"/>
          <p:cNvSpPr/>
          <p:nvPr/>
        </p:nvSpPr>
        <p:spPr>
          <a:xfrm>
            <a:off x="960840" y="2545920"/>
            <a:ext cx="4851720" cy="2601360"/>
          </a:xfrm>
          <a:prstGeom prst="rect">
            <a:avLst/>
          </a:prstGeom>
          <a:solidFill>
            <a:srgbClr val="272822"/>
          </a:solidFill>
          <a:ln w="0">
            <a:noFill/>
          </a:ln>
        </p:spPr>
        <p:style>
          <a:lnRef idx="0">
            <a:scrgbClr r="0" g="0" b="0"/>
          </a:lnRef>
          <a:fillRef idx="0">
            <a:scrgbClr r="0" g="0" b="0"/>
          </a:fillRef>
          <a:effectRef idx="0">
            <a:scrgbClr r="0" g="0" b="0"/>
          </a:effectRef>
          <a:fontRef idx="minor"/>
        </p:style>
        <p:txBody>
          <a:bodyPr lIns="39600" rIns="39600" bIns="0" numCol="1" spcCol="0" anchor="t">
            <a:noAutofit/>
          </a:bodyPr>
          <a:lstStyle/>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A6E22E"/>
                </a:solidFill>
                <a:effectLst/>
                <a:uLnTx/>
                <a:uFillTx/>
                <a:latin typeface="Consolas"/>
                <a:ea typeface="Times New Roman"/>
                <a:cs typeface="DejaVu Sans"/>
              </a:rPr>
              <a:t>.element</a:t>
            </a:r>
            <a:r>
              <a:rPr kumimoji="0" lang="fr-FR" sz="1100" b="0" i="0" u="none" strike="noStrike" kern="1200" cap="none" spc="-1" normalizeH="0" baseline="0" noProof="0">
                <a:ln>
                  <a:noFill/>
                </a:ln>
                <a:solidFill>
                  <a:srgbClr val="E6DB74"/>
                </a:solidFill>
                <a:effectLst/>
                <a:uLnTx/>
                <a:uFillTx/>
                <a:latin typeface="Consolas"/>
                <a:ea typeface="Times New Roman"/>
                <a:cs typeface="DejaVu Sans"/>
              </a:rPr>
              <a:t>:nth-child</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r>
              <a:rPr kumimoji="0" lang="fr-FR" sz="1100" b="0" i="0" u="none" strike="noStrike" kern="1200" cap="none" spc="-1" normalizeH="0" baseline="0" noProof="0">
                <a:ln>
                  <a:noFill/>
                </a:ln>
                <a:solidFill>
                  <a:srgbClr val="AE81FF"/>
                </a:solidFill>
                <a:effectLst/>
                <a:uLnTx/>
                <a:uFillTx/>
                <a:latin typeface="Consolas"/>
                <a:ea typeface="Times New Roman"/>
                <a:cs typeface="DejaVu Sans"/>
              </a:rPr>
              <a:t>1</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 selection du 1</a:t>
            </a:r>
            <a:r>
              <a:rPr kumimoji="0" lang="fr-FR" sz="1100" b="0" i="0" u="none" strike="noStrike" kern="1200" cap="none" spc="-1" normalizeH="0" baseline="30000" noProof="0">
                <a:ln>
                  <a:noFill/>
                </a:ln>
                <a:solidFill>
                  <a:srgbClr val="F8F8F2"/>
                </a:solidFill>
                <a:effectLst/>
                <a:uLnTx/>
                <a:uFillTx/>
                <a:latin typeface="Consolas"/>
                <a:ea typeface="Times New Roman"/>
                <a:cs typeface="DejaVu Sans"/>
              </a:rPr>
              <a:t>er</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enfant du conteneur appelé element */</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100" b="0" i="1" u="none" strike="noStrike" kern="1200" cap="none" spc="-1" normalizeH="0" baseline="0" noProof="0">
                <a:ln>
                  <a:noFill/>
                </a:ln>
                <a:solidFill>
                  <a:srgbClr val="66D9EF"/>
                </a:solidFill>
                <a:effectLst/>
                <a:uLnTx/>
                <a:uFillTx/>
                <a:latin typeface="Consolas"/>
                <a:ea typeface="Times New Roman"/>
                <a:cs typeface="DejaVu Sans"/>
              </a:rPr>
              <a:t>order</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100" b="0" i="0" u="none" strike="noStrike" kern="1200" cap="none" spc="-1" normalizeH="0" baseline="0" noProof="0">
                <a:ln>
                  <a:noFill/>
                </a:ln>
                <a:solidFill>
                  <a:srgbClr val="AE81FF"/>
                </a:solidFill>
                <a:effectLst/>
                <a:uLnTx/>
                <a:uFillTx/>
                <a:latin typeface="Consolas"/>
                <a:ea typeface="Times New Roman"/>
                <a:cs typeface="DejaVu Sans"/>
              </a:rPr>
              <a:t>3</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A6E22E"/>
                </a:solidFill>
                <a:effectLst/>
                <a:uLnTx/>
                <a:uFillTx/>
                <a:latin typeface="Consolas"/>
                <a:ea typeface="Times New Roman"/>
                <a:cs typeface="DejaVu Sans"/>
              </a:rPr>
              <a:t>.element</a:t>
            </a:r>
            <a:r>
              <a:rPr kumimoji="0" lang="fr-FR" sz="1100" b="0" i="0" u="none" strike="noStrike" kern="1200" cap="none" spc="-1" normalizeH="0" baseline="0" noProof="0">
                <a:ln>
                  <a:noFill/>
                </a:ln>
                <a:solidFill>
                  <a:srgbClr val="E6DB74"/>
                </a:solidFill>
                <a:effectLst/>
                <a:uLnTx/>
                <a:uFillTx/>
                <a:latin typeface="Consolas"/>
                <a:ea typeface="Times New Roman"/>
                <a:cs typeface="DejaVu Sans"/>
              </a:rPr>
              <a:t>:nth-child</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r>
              <a:rPr kumimoji="0" lang="fr-FR" sz="1100" b="0" i="0" u="none" strike="noStrike" kern="1200" cap="none" spc="-1" normalizeH="0" baseline="0" noProof="0">
                <a:ln>
                  <a:noFill/>
                </a:ln>
                <a:solidFill>
                  <a:srgbClr val="AE81FF"/>
                </a:solidFill>
                <a:effectLst/>
                <a:uLnTx/>
                <a:uFillTx/>
                <a:latin typeface="Consolas"/>
                <a:ea typeface="Times New Roman"/>
                <a:cs typeface="DejaVu Sans"/>
              </a:rPr>
              <a:t>2</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 selection du 2</a:t>
            </a:r>
            <a:r>
              <a:rPr kumimoji="0" lang="fr-FR" sz="1100" b="0" i="0" u="none" strike="noStrike" kern="1200" cap="none" spc="-1" normalizeH="0" baseline="30000" noProof="0">
                <a:ln>
                  <a:noFill/>
                </a:ln>
                <a:solidFill>
                  <a:srgbClr val="F8F8F2"/>
                </a:solidFill>
                <a:effectLst/>
                <a:uLnTx/>
                <a:uFillTx/>
                <a:latin typeface="Consolas"/>
                <a:ea typeface="Times New Roman"/>
                <a:cs typeface="DejaVu Sans"/>
              </a:rPr>
              <a:t>ème</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enfant du conteneur appelé element */</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100" b="0" i="1" u="none" strike="noStrike" kern="1200" cap="none" spc="-1" normalizeH="0" baseline="0" noProof="0">
                <a:ln>
                  <a:noFill/>
                </a:ln>
                <a:solidFill>
                  <a:srgbClr val="66D9EF"/>
                </a:solidFill>
                <a:effectLst/>
                <a:uLnTx/>
                <a:uFillTx/>
                <a:latin typeface="Consolas"/>
                <a:ea typeface="Times New Roman"/>
                <a:cs typeface="DejaVu Sans"/>
              </a:rPr>
              <a:t>order</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100" b="0" i="0" u="none" strike="noStrike" kern="1200" cap="none" spc="-1" normalizeH="0" baseline="0" noProof="0">
                <a:ln>
                  <a:noFill/>
                </a:ln>
                <a:solidFill>
                  <a:srgbClr val="AE81FF"/>
                </a:solidFill>
                <a:effectLst/>
                <a:uLnTx/>
                <a:uFillTx/>
                <a:latin typeface="Consolas"/>
                <a:ea typeface="Times New Roman"/>
                <a:cs typeface="DejaVu Sans"/>
              </a:rPr>
              <a:t>1</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A6E22E"/>
                </a:solidFill>
                <a:effectLst/>
                <a:uLnTx/>
                <a:uFillTx/>
                <a:latin typeface="Consolas"/>
                <a:ea typeface="Times New Roman"/>
                <a:cs typeface="DejaVu Sans"/>
              </a:rPr>
              <a:t>.element</a:t>
            </a:r>
            <a:r>
              <a:rPr kumimoji="0" lang="fr-FR" sz="1100" b="0" i="0" u="none" strike="noStrike" kern="1200" cap="none" spc="-1" normalizeH="0" baseline="0" noProof="0">
                <a:ln>
                  <a:noFill/>
                </a:ln>
                <a:solidFill>
                  <a:srgbClr val="E6DB74"/>
                </a:solidFill>
                <a:effectLst/>
                <a:uLnTx/>
                <a:uFillTx/>
                <a:latin typeface="Consolas"/>
                <a:ea typeface="Times New Roman"/>
                <a:cs typeface="DejaVu Sans"/>
              </a:rPr>
              <a:t>:nth-child</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r>
              <a:rPr kumimoji="0" lang="fr-FR" sz="1100" b="0" i="0" u="none" strike="noStrike" kern="1200" cap="none" spc="-1" normalizeH="0" baseline="0" noProof="0">
                <a:ln>
                  <a:noFill/>
                </a:ln>
                <a:solidFill>
                  <a:srgbClr val="AE81FF"/>
                </a:solidFill>
                <a:effectLst/>
                <a:uLnTx/>
                <a:uFillTx/>
                <a:latin typeface="Consolas"/>
                <a:ea typeface="Times New Roman"/>
                <a:cs typeface="DejaVu Sans"/>
              </a:rPr>
              <a:t>3</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 selection du 3</a:t>
            </a:r>
            <a:r>
              <a:rPr kumimoji="0" lang="fr-FR" sz="1100" b="0" i="0" u="none" strike="noStrike" kern="1200" cap="none" spc="-1" normalizeH="0" baseline="30000" noProof="0">
                <a:ln>
                  <a:noFill/>
                </a:ln>
                <a:solidFill>
                  <a:srgbClr val="F8F8F2"/>
                </a:solidFill>
                <a:effectLst/>
                <a:uLnTx/>
                <a:uFillTx/>
                <a:latin typeface="Consolas"/>
                <a:ea typeface="Times New Roman"/>
                <a:cs typeface="DejaVu Sans"/>
              </a:rPr>
              <a:t>ème</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enfant du conteneur appelé element */</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100" b="0" i="1" u="none" strike="noStrike" kern="1200" cap="none" spc="-1" normalizeH="0" baseline="0" noProof="0">
                <a:ln>
                  <a:noFill/>
                </a:ln>
                <a:solidFill>
                  <a:srgbClr val="66D9EF"/>
                </a:solidFill>
                <a:effectLst/>
                <a:uLnTx/>
                <a:uFillTx/>
                <a:latin typeface="Consolas"/>
                <a:ea typeface="Times New Roman"/>
                <a:cs typeface="DejaVu Sans"/>
              </a:rPr>
              <a:t>order</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100" b="0" i="0" u="none" strike="noStrike" kern="1200" cap="none" spc="-1" normalizeH="0" baseline="0" noProof="0">
                <a:ln>
                  <a:noFill/>
                </a:ln>
                <a:solidFill>
                  <a:srgbClr val="AE81FF"/>
                </a:solidFill>
                <a:effectLst/>
                <a:uLnTx/>
                <a:uFillTx/>
                <a:latin typeface="Consolas"/>
                <a:ea typeface="Times New Roman"/>
                <a:cs typeface="DejaVu Sans"/>
              </a:rPr>
              <a:t>2</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p:txBody>
      </p:sp>
      <p:pic>
        <p:nvPicPr>
          <p:cNvPr id="1284" name="Image 18" descr="Une ligne de 3 éléments"/>
          <p:cNvPicPr/>
          <p:nvPr/>
        </p:nvPicPr>
        <p:blipFill>
          <a:blip r:embed="rId3"/>
          <a:stretch/>
        </p:blipFill>
        <p:spPr>
          <a:xfrm>
            <a:off x="6340320" y="2839680"/>
            <a:ext cx="5851080" cy="931320"/>
          </a:xfrm>
          <a:prstGeom prst="rect">
            <a:avLst/>
          </a:prstGeom>
          <a:ln w="0">
            <a:noFill/>
          </a:ln>
        </p:spPr>
      </p:pic>
      <p:pic>
        <p:nvPicPr>
          <p:cNvPr id="1285" name="Image 21" descr="Avec order, nous pouvons réordonner les éléments en CSS"/>
          <p:cNvPicPr/>
          <p:nvPr/>
        </p:nvPicPr>
        <p:blipFill>
          <a:blip r:embed="rId4"/>
          <a:stretch/>
        </p:blipFill>
        <p:spPr>
          <a:xfrm>
            <a:off x="6381360" y="4167720"/>
            <a:ext cx="5542920" cy="898920"/>
          </a:xfrm>
          <a:prstGeom prst="rect">
            <a:avLst/>
          </a:prstGeom>
          <a:ln w="0">
            <a:noFill/>
          </a:ln>
        </p:spPr>
      </p:pic>
      <p:sp>
        <p:nvSpPr>
          <p:cNvPr id="1286" name="ZoneTexte 23"/>
          <p:cNvSpPr/>
          <p:nvPr/>
        </p:nvSpPr>
        <p:spPr>
          <a:xfrm>
            <a:off x="6837480" y="5281200"/>
            <a:ext cx="4640760" cy="23076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marL="0" marR="0" lvl="0" indent="0" algn="ctr" defTabSz="914400" rtl="0" eaLnBrk="1" fontAlgn="auto" latinLnBrk="0" hangingPunct="1">
              <a:lnSpc>
                <a:spcPts val="1100"/>
              </a:lnSpc>
              <a:spcBef>
                <a:spcPts val="0"/>
              </a:spcBef>
              <a:spcAft>
                <a:spcPts val="1001"/>
              </a:spcAft>
              <a:buClrTx/>
              <a:buSzTx/>
              <a:buFontTx/>
              <a:buNone/>
              <a:tabLst/>
              <a:defRPr/>
            </a:pPr>
            <a:r>
              <a:rPr kumimoji="0" lang="fr-FR" sz="1400" b="0" i="0" u="none" strike="noStrike" kern="1200" cap="none" spc="-1" normalizeH="0" baseline="0" noProof="0">
                <a:ln>
                  <a:noFill/>
                </a:ln>
                <a:solidFill>
                  <a:srgbClr val="000000"/>
                </a:solidFill>
                <a:effectLst/>
                <a:uLnTx/>
                <a:uFillTx/>
                <a:latin typeface="Calibri"/>
                <a:ea typeface="Times New Roman"/>
                <a:cs typeface="DejaVu Sans"/>
              </a:rPr>
              <a:t>Avec order, nous pouvons réordonner les éléments en CSS</a:t>
            </a:r>
            <a:endParaRPr kumimoji="0" lang="fr-FR" sz="14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87" name="ZoneTexte 26"/>
          <p:cNvSpPr/>
          <p:nvPr/>
        </p:nvSpPr>
        <p:spPr>
          <a:xfrm>
            <a:off x="715680" y="5282280"/>
            <a:ext cx="5347800" cy="111096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1" normalizeH="0" baseline="0" noProof="0">
                <a:ln>
                  <a:noFill/>
                </a:ln>
                <a:solidFill>
                  <a:srgbClr val="383A42"/>
                </a:solidFill>
                <a:effectLst/>
                <a:uLnTx/>
                <a:uFillTx/>
                <a:latin typeface="Calibri"/>
                <a:ea typeface="Times New Roman"/>
                <a:cs typeface="DejaVu Sans"/>
              </a:rPr>
              <a:t>NB : order est différent de flex-direction : wrap-reverse et flex-direction : column-reverse car il permet de modifier le rang de chaque élément individuellement, ce n’est donc pas une simple inversion de l’ordre initial.</a:t>
            </a:r>
            <a:endParaRPr kumimoji="0" lang="fr-FR" sz="14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88" name="ZoneTexte 28"/>
          <p:cNvSpPr/>
          <p:nvPr/>
        </p:nvSpPr>
        <p:spPr>
          <a:xfrm>
            <a:off x="6516720" y="3808800"/>
            <a:ext cx="5437440" cy="369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15000"/>
              </a:lnSpc>
              <a:spcBef>
                <a:spcPts val="0"/>
              </a:spcBef>
              <a:spcAft>
                <a:spcPts val="1001"/>
              </a:spcAft>
              <a:buClrTx/>
              <a:buSzTx/>
              <a:buFontTx/>
              <a:buNone/>
              <a:tabLst/>
              <a:defRPr/>
            </a:pPr>
            <a:r>
              <a:rPr kumimoji="0" lang="fr-FR" sz="1600" b="0" i="1" u="none" strike="noStrike" kern="1200" cap="none" spc="-1" normalizeH="0" baseline="0" noProof="0">
                <a:ln>
                  <a:noFill/>
                </a:ln>
                <a:solidFill>
                  <a:srgbClr val="000000"/>
                </a:solidFill>
                <a:effectLst/>
                <a:uLnTx/>
                <a:uFillTx/>
                <a:latin typeface="Calibri"/>
                <a:ea typeface="Times New Roman"/>
                <a:cs typeface="DejaVu Sans"/>
              </a:rPr>
              <a:t>Après</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6" name="Connecteur droit 12"/>
          <p:cNvCxnSpPr/>
          <p:nvPr/>
        </p:nvCxnSpPr>
        <p:spPr>
          <a:xfrm>
            <a:off x="240840" y="6459480"/>
            <a:ext cx="360" cy="398880"/>
          </a:xfrm>
          <a:prstGeom prst="straightConnector1">
            <a:avLst/>
          </a:prstGeom>
          <a:ln w="139700">
            <a:solidFill>
              <a:srgbClr val="ED7D31"/>
            </a:solidFill>
          </a:ln>
        </p:spPr>
      </p:cxnSp>
      <p:grpSp>
        <p:nvGrpSpPr>
          <p:cNvPr id="787" name="Groupe 12"/>
          <p:cNvGrpSpPr/>
          <p:nvPr/>
        </p:nvGrpSpPr>
        <p:grpSpPr>
          <a:xfrm>
            <a:off x="9233640" y="-30600"/>
            <a:ext cx="2958120" cy="564840"/>
            <a:chOff x="9233640" y="-30600"/>
            <a:chExt cx="2958120" cy="564840"/>
          </a:xfrm>
        </p:grpSpPr>
        <p:sp>
          <p:nvSpPr>
            <p:cNvPr id="788"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789"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790" name="Graphique 218"/>
          <p:cNvPicPr/>
          <p:nvPr/>
        </p:nvPicPr>
        <p:blipFill>
          <a:blip r:embed="rId2"/>
          <a:stretch/>
        </p:blipFill>
        <p:spPr>
          <a:xfrm>
            <a:off x="240840" y="193320"/>
            <a:ext cx="1424520" cy="311400"/>
          </a:xfrm>
          <a:prstGeom prst="rect">
            <a:avLst/>
          </a:prstGeom>
          <a:ln w="0">
            <a:noFill/>
          </a:ln>
        </p:spPr>
      </p:pic>
      <p:sp>
        <p:nvSpPr>
          <p:cNvPr id="791"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792" name="Connecteur droit 12"/>
          <p:cNvCxnSpPr/>
          <p:nvPr/>
        </p:nvCxnSpPr>
        <p:spPr>
          <a:xfrm>
            <a:off x="10526040" y="70920"/>
            <a:ext cx="1416600" cy="360"/>
          </a:xfrm>
          <a:prstGeom prst="straightConnector1">
            <a:avLst/>
          </a:prstGeom>
          <a:ln w="57150">
            <a:solidFill>
              <a:srgbClr val="ED7D31"/>
            </a:solidFill>
          </a:ln>
        </p:spPr>
      </p:cxnSp>
      <p:sp>
        <p:nvSpPr>
          <p:cNvPr id="793" name="PlaceHolder 1"/>
          <p:cNvSpPr>
            <a:spLocks noGrp="1"/>
          </p:cNvSpPr>
          <p:nvPr>
            <p:ph type="sldNum" idx="56"/>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54</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794"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95"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 sélecteur de regroupement CSS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96" name="ZoneTexte 2"/>
          <p:cNvSpPr/>
          <p:nvPr/>
        </p:nvSpPr>
        <p:spPr>
          <a:xfrm>
            <a:off x="1125000" y="1368720"/>
            <a:ext cx="4966920" cy="2862322"/>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lIns="91440" tIns="45720" rIns="91440" bIns="45720"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1" normalizeH="0" baseline="0" noProof="0">
                <a:ln>
                  <a:noFill/>
                </a:ln>
                <a:solidFill>
                  <a:srgbClr val="000000"/>
                </a:solidFill>
                <a:effectLst/>
                <a:uLnTx/>
                <a:uFillTx/>
                <a:latin typeface="Calibri"/>
                <a:ea typeface="DejaVu Sans"/>
                <a:cs typeface="DejaVu Sans"/>
              </a:rPr>
              <a:t>Le selecteur de </a:t>
            </a:r>
            <a:r>
              <a:rPr lang="fr-FR" b="1" spc="-1">
                <a:solidFill>
                  <a:srgbClr val="000000"/>
                </a:solidFill>
                <a:latin typeface="Calibri"/>
                <a:ea typeface="DejaVu Sans"/>
                <a:cs typeface="DejaVu Sans"/>
              </a:rPr>
              <a:t>regroupement</a:t>
            </a:r>
            <a:r>
              <a:rPr kumimoji="0" lang="fr-FR" sz="1800" b="1" i="0" u="none" strike="noStrike" kern="1200" cap="none" spc="-1" normalizeH="0" baseline="0" noProof="0">
                <a:ln>
                  <a:noFill/>
                </a:ln>
                <a:solidFill>
                  <a:srgbClr val="000000"/>
                </a:solidFill>
                <a:effectLst/>
                <a:uLnTx/>
                <a:uFillTx/>
                <a:latin typeface="Calibri"/>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1" normalizeH="0" baseline="0" noProof="0">
                <a:ln>
                  <a:noFill/>
                </a:ln>
                <a:solidFill>
                  <a:srgbClr val="000000"/>
                </a:solidFill>
                <a:effectLst/>
                <a:uLnTx/>
                <a:uFillTx/>
                <a:latin typeface="Calibri"/>
                <a:ea typeface="DejaVu Sans"/>
                <a:cs typeface="DejaVu Sans"/>
              </a:rPr>
              <a:t>espacé par une virgule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alibri"/>
                <a:ea typeface="Calibri"/>
                <a:cs typeface="DejaVu Sans"/>
              </a:rPr>
              <a:t>h1</a:t>
            </a:r>
            <a:r>
              <a:rPr kumimoji="0" lang="fr-FR" sz="1800" b="0" i="0" u="none" strike="noStrike" kern="1200" cap="none" spc="-1" normalizeH="0" baseline="0" noProof="0">
                <a:ln>
                  <a:noFill/>
                </a:ln>
                <a:solidFill>
                  <a:srgbClr val="A626A4"/>
                </a:solidFill>
                <a:effectLst/>
                <a:uLnTx/>
                <a:uFillTx/>
                <a:latin typeface="Calibri"/>
                <a:ea typeface="Calibri"/>
                <a:cs typeface="DejaVu Sans"/>
              </a:rPr>
              <a:t>, </a:t>
            </a:r>
            <a:r>
              <a:rPr kumimoji="0" lang="fr-FR" sz="1800" b="0" i="0" u="none" strike="noStrike" kern="1200" cap="none" spc="-1" normalizeH="0" baseline="0" noProof="0">
                <a:ln>
                  <a:noFill/>
                </a:ln>
                <a:solidFill>
                  <a:srgbClr val="E45649"/>
                </a:solidFill>
                <a:effectLst/>
                <a:uLnTx/>
                <a:uFillTx/>
                <a:latin typeface="Calibri"/>
                <a:ea typeface="Calibri"/>
                <a:cs typeface="DejaVu Sans"/>
              </a:rPr>
              <a:t>h2</a:t>
            </a:r>
            <a:r>
              <a:rPr kumimoji="0" lang="fr-FR" sz="1800" b="0" i="0" u="none" strike="noStrike" kern="1200" cap="none" spc="-1" normalizeH="0" baseline="0" noProof="0">
                <a:ln>
                  <a:noFill/>
                </a:ln>
                <a:solidFill>
                  <a:srgbClr val="A626A4"/>
                </a:solidFill>
                <a:effectLst/>
                <a:uLnTx/>
                <a:uFillTx/>
                <a:latin typeface="Calibri"/>
                <a:ea typeface="Calibri"/>
                <a:cs typeface="DejaVu Sans"/>
              </a:rPr>
              <a:t>, </a:t>
            </a:r>
            <a:r>
              <a:rPr kumimoji="0" lang="fr-FR" sz="1800" b="0" i="0" u="none" strike="noStrike" kern="1200" cap="none" spc="-1" normalizeH="0" baseline="0" noProof="0">
                <a:ln>
                  <a:noFill/>
                </a:ln>
                <a:solidFill>
                  <a:srgbClr val="E45649"/>
                </a:solidFill>
                <a:effectLst/>
                <a:uLnTx/>
                <a:uFillTx/>
                <a:latin typeface="Calibri"/>
                <a:ea typeface="Calibri"/>
                <a:cs typeface="DejaVu Sans"/>
              </a:rPr>
              <a:t>p</a:t>
            </a:r>
            <a:r>
              <a:rPr kumimoji="0" lang="fr-FR" sz="1800" b="0" i="0" u="none" strike="noStrike" kern="1200" cap="none" spc="-1" normalizeH="0" baseline="0" noProof="0">
                <a:ln>
                  <a:noFill/>
                </a:ln>
                <a:solidFill>
                  <a:srgbClr val="383A42"/>
                </a:solidFill>
                <a:effectLst/>
                <a:uLnTx/>
                <a:uFillTx/>
                <a:latin typeface="Calibri"/>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alibri"/>
                <a:ea typeface="Calibri"/>
                <a:cs typeface="DejaVu Sans"/>
              </a:rPr>
              <a:t>    </a:t>
            </a:r>
            <a:r>
              <a:rPr kumimoji="0" lang="fr-FR" sz="1800" b="0" i="0" u="none" strike="noStrike" kern="1200" cap="none" spc="-1" normalizeH="0" baseline="0" noProof="0" err="1">
                <a:ln>
                  <a:noFill/>
                </a:ln>
                <a:solidFill>
                  <a:srgbClr val="383A42"/>
                </a:solidFill>
                <a:effectLst/>
                <a:uLnTx/>
                <a:uFillTx/>
                <a:latin typeface="Consolas"/>
                <a:ea typeface="Calibri"/>
                <a:cs typeface="DejaVu Sans"/>
              </a:rPr>
              <a:t>text-align</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center;</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err="1">
                <a:ln>
                  <a:noFill/>
                </a:ln>
                <a:solidFill>
                  <a:srgbClr val="383A42"/>
                </a:solidFill>
                <a:effectLst/>
                <a:uLnTx/>
                <a:uFillTx/>
                <a:latin typeface="Consolas"/>
                <a:ea typeface="Calibri"/>
                <a:cs typeface="DejaVu Sans"/>
              </a:rPr>
              <a:t>color</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err="1">
                <a:ln>
                  <a:noFill/>
                </a:ln>
                <a:solidFill>
                  <a:srgbClr val="986801"/>
                </a:solidFill>
                <a:effectLst/>
                <a:uLnTx/>
                <a:uFillTx/>
                <a:latin typeface="Consolas"/>
                <a:ea typeface="Calibri"/>
                <a:cs typeface="DejaVu Sans"/>
              </a:rPr>
              <a:t>red</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alibri"/>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alibri"/>
                <a:ea typeface="Calibri"/>
                <a:cs typeface="DejaVu Sans"/>
              </a:rPr>
              <a:t>Sélectionne tous les </a:t>
            </a:r>
            <a:r>
              <a:rPr kumimoji="0" lang="fr-FR" sz="1800" b="0" i="0" u="none" strike="noStrike" kern="1200" cap="none" spc="-1" normalizeH="0" baseline="0" noProof="0">
                <a:ln>
                  <a:noFill/>
                </a:ln>
                <a:solidFill>
                  <a:srgbClr val="E45649"/>
                </a:solidFill>
                <a:effectLst/>
                <a:uLnTx/>
                <a:uFillTx/>
                <a:latin typeface="Calibri"/>
                <a:ea typeface="Calibri"/>
                <a:cs typeface="DejaVu Sans"/>
              </a:rPr>
              <a:t>h1</a:t>
            </a:r>
            <a:r>
              <a:rPr kumimoji="0" lang="fr-FR" sz="1800" b="0" i="0" u="none" strike="noStrike" kern="1200" cap="none" spc="-1" normalizeH="0" baseline="0" noProof="0">
                <a:ln>
                  <a:noFill/>
                </a:ln>
                <a:solidFill>
                  <a:srgbClr val="383A42"/>
                </a:solidFill>
                <a:effectLst/>
                <a:uLnTx/>
                <a:uFillTx/>
                <a:latin typeface="Calibri"/>
                <a:ea typeface="Calibri"/>
                <a:cs typeface="DejaVu Sans"/>
              </a:rPr>
              <a:t>, tous les </a:t>
            </a:r>
            <a:r>
              <a:rPr kumimoji="0" lang="fr-FR" sz="1800" b="0" i="0" u="none" strike="noStrike" kern="1200" cap="none" spc="-1" normalizeH="0" baseline="0" noProof="0">
                <a:ln>
                  <a:noFill/>
                </a:ln>
                <a:solidFill>
                  <a:srgbClr val="E45649"/>
                </a:solidFill>
                <a:effectLst/>
                <a:uLnTx/>
                <a:uFillTx/>
                <a:latin typeface="Calibri"/>
                <a:ea typeface="Calibri"/>
                <a:cs typeface="DejaVu Sans"/>
              </a:rPr>
              <a:t>h2</a:t>
            </a:r>
            <a:r>
              <a:rPr kumimoji="0" lang="fr-FR" sz="1800" b="0" i="0" u="none" strike="noStrike" kern="1200" cap="none" spc="-1" normalizeH="0" baseline="0" noProof="0">
                <a:ln>
                  <a:noFill/>
                </a:ln>
                <a:solidFill>
                  <a:srgbClr val="383A42"/>
                </a:solidFill>
                <a:effectLst/>
                <a:uLnTx/>
                <a:uFillTx/>
                <a:latin typeface="Calibri"/>
                <a:ea typeface="Calibri"/>
                <a:cs typeface="DejaVu Sans"/>
              </a:rPr>
              <a:t>, et tous les </a:t>
            </a:r>
            <a:r>
              <a:rPr kumimoji="0" lang="fr-FR" sz="1800" b="0" i="0" u="none" strike="noStrike" kern="1200" cap="none" spc="-1" normalizeH="0" baseline="0" noProof="0">
                <a:ln>
                  <a:noFill/>
                </a:ln>
                <a:solidFill>
                  <a:srgbClr val="E45649"/>
                </a:solidFill>
                <a:effectLst/>
                <a:uLnTx/>
                <a:uFillTx/>
                <a:latin typeface="Calibri"/>
                <a:ea typeface="Calibri"/>
                <a:cs typeface="DejaVu Sans"/>
              </a:rPr>
              <a:t>p</a:t>
            </a:r>
            <a:r>
              <a:rPr kumimoji="0" lang="fr-FR" sz="1800" b="0" i="0" u="none" strike="noStrike" kern="1200" cap="none" spc="-1" normalizeH="0" baseline="0" noProof="0">
                <a:ln>
                  <a:noFill/>
                </a:ln>
                <a:solidFill>
                  <a:srgbClr val="383A42"/>
                </a:solidFill>
                <a:effectLst/>
                <a:uLnTx/>
                <a:uFillTx/>
                <a:latin typeface="Calibri"/>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97" name="ZoneTexte 1"/>
          <p:cNvSpPr/>
          <p:nvPr/>
        </p:nvSpPr>
        <p:spPr>
          <a:xfrm>
            <a:off x="6099840" y="1367640"/>
            <a:ext cx="5250960" cy="3250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400" b="1" i="0" u="none" strike="noStrike" kern="1200" cap="none" spc="-1" normalizeH="0" baseline="0" noProof="0">
              <a:ln>
                <a:noFill/>
              </a:ln>
              <a:solidFill>
                <a:srgbClr val="000000"/>
              </a:solidFill>
              <a:effectLst/>
              <a:uLnTx/>
              <a:uFillTx/>
              <a:latin typeface="Calibri"/>
              <a:ea typeface="DejaVu Sans"/>
              <a:cs typeface="DejaVu Sans"/>
            </a:endParaRPr>
          </a:p>
        </p:txBody>
      </p:sp>
      <p:sp>
        <p:nvSpPr>
          <p:cNvPr id="798" name="ZoneTexte 4"/>
          <p:cNvSpPr/>
          <p:nvPr/>
        </p:nvSpPr>
        <p:spPr>
          <a:xfrm>
            <a:off x="6094800" y="1271160"/>
            <a:ext cx="5143320" cy="28342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1" normalizeH="0" baseline="0" noProof="0">
                <a:ln>
                  <a:noFill/>
                </a:ln>
                <a:solidFill>
                  <a:srgbClr val="000000"/>
                </a:solidFill>
                <a:effectLst/>
                <a:uLnTx/>
                <a:uFillTx/>
                <a:latin typeface="Calibri"/>
                <a:ea typeface="DejaVu Sans"/>
                <a:cs typeface="DejaVu Sans"/>
              </a:rPr>
              <a:t>Le selecteur d' "enfant",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1" normalizeH="0" baseline="0" noProof="0">
                <a:ln>
                  <a:noFill/>
                </a:ln>
                <a:solidFill>
                  <a:srgbClr val="000000"/>
                </a:solidFill>
                <a:effectLst/>
                <a:uLnTx/>
                <a:uFillTx/>
                <a:latin typeface="Calibri"/>
                <a:ea typeface="DejaVu Sans"/>
                <a:cs typeface="DejaVu Sans"/>
              </a:rPr>
              <a:t>juste séparé par un espace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alibri"/>
                <a:ea typeface="Calibri"/>
                <a:cs typeface="DejaVu Sans"/>
              </a:rPr>
              <a:t>div p</a:t>
            </a:r>
            <a:r>
              <a:rPr kumimoji="0" lang="fr-FR" sz="1800" b="0" i="0" u="none" strike="noStrike" kern="1200" cap="none" spc="-1" normalizeH="0" baseline="0" noProof="0">
                <a:ln>
                  <a:noFill/>
                </a:ln>
                <a:solidFill>
                  <a:srgbClr val="383A42"/>
                </a:solidFill>
                <a:effectLst/>
                <a:uLnTx/>
                <a:uFillTx/>
                <a:latin typeface="Calibri"/>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alibri"/>
                <a:ea typeface="Calibri"/>
                <a:cs typeface="DejaVu Sans"/>
              </a:rPr>
              <a:t>    </a:t>
            </a:r>
            <a:r>
              <a:rPr kumimoji="0" lang="fr-FR" sz="1800" b="0" i="0" u="none" strike="noStrike" kern="1200" cap="none" spc="-1" normalizeH="0" baseline="0" noProof="0">
                <a:ln>
                  <a:noFill/>
                </a:ln>
                <a:solidFill>
                  <a:srgbClr val="383A42"/>
                </a:solidFill>
                <a:effectLst/>
                <a:uLnTx/>
                <a:uFillTx/>
                <a:latin typeface="Consolas"/>
                <a:ea typeface="Calibri"/>
                <a:cs typeface="DejaVu Sans"/>
              </a:rPr>
              <a:t>text-align: center;</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color: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red</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alibri"/>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alibri"/>
                <a:ea typeface="Calibri"/>
                <a:cs typeface="DejaVu Sans"/>
              </a:rPr>
              <a:t>Sélectionne tous les </a:t>
            </a:r>
            <a:r>
              <a:rPr kumimoji="0" lang="fr-FR" sz="1800" b="0" i="0" u="none" strike="noStrike" kern="1200" cap="none" spc="-1" normalizeH="0" baseline="0" noProof="0">
                <a:ln>
                  <a:noFill/>
                </a:ln>
                <a:solidFill>
                  <a:srgbClr val="E45649"/>
                </a:solidFill>
                <a:effectLst/>
                <a:uLnTx/>
                <a:uFillTx/>
                <a:latin typeface="Calibri"/>
                <a:ea typeface="Calibri"/>
                <a:cs typeface="DejaVu Sans"/>
              </a:rPr>
              <a:t>p</a:t>
            </a:r>
            <a:r>
              <a:rPr kumimoji="0" lang="fr-FR" sz="1800" b="0" i="0" u="none" strike="noStrike" kern="1200" cap="none" spc="-1" normalizeH="0" baseline="0" noProof="0">
                <a:ln>
                  <a:noFill/>
                </a:ln>
                <a:solidFill>
                  <a:srgbClr val="383A42"/>
                </a:solidFill>
                <a:effectLst/>
                <a:uLnTx/>
                <a:uFillTx/>
                <a:latin typeface="Calibri"/>
                <a:ea typeface="Calibri"/>
                <a:cs typeface="DejaVu Sans"/>
              </a:rPr>
              <a:t> enfant d'une </a:t>
            </a:r>
            <a:r>
              <a:rPr kumimoji="0" lang="fr-FR" sz="1800" b="0" i="0" u="none" strike="noStrike" kern="1200" cap="none" spc="-1" normalizeH="0" baseline="0" noProof="0">
                <a:ln>
                  <a:noFill/>
                </a:ln>
                <a:solidFill>
                  <a:srgbClr val="E45649"/>
                </a:solidFill>
                <a:effectLst/>
                <a:uLnTx/>
                <a:uFillTx/>
                <a:latin typeface="Calibri"/>
                <a:ea typeface="Calibri"/>
                <a:cs typeface="DejaVu Sans"/>
              </a:rPr>
              <a:t>div</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89" name="Connecteur droit 12"/>
          <p:cNvCxnSpPr/>
          <p:nvPr/>
        </p:nvCxnSpPr>
        <p:spPr>
          <a:xfrm>
            <a:off x="240840" y="6459480"/>
            <a:ext cx="360" cy="398880"/>
          </a:xfrm>
          <a:prstGeom prst="straightConnector1">
            <a:avLst/>
          </a:prstGeom>
          <a:ln w="139700">
            <a:solidFill>
              <a:srgbClr val="ED7D31"/>
            </a:solidFill>
          </a:ln>
        </p:spPr>
      </p:cxnSp>
      <p:grpSp>
        <p:nvGrpSpPr>
          <p:cNvPr id="1290" name="Groupe 12"/>
          <p:cNvGrpSpPr/>
          <p:nvPr/>
        </p:nvGrpSpPr>
        <p:grpSpPr>
          <a:xfrm>
            <a:off x="9233640" y="-30600"/>
            <a:ext cx="2958120" cy="564840"/>
            <a:chOff x="9233640" y="-30600"/>
            <a:chExt cx="2958120" cy="564840"/>
          </a:xfrm>
        </p:grpSpPr>
        <p:sp>
          <p:nvSpPr>
            <p:cNvPr id="1291"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292"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293" name="Graphique 218"/>
          <p:cNvPicPr/>
          <p:nvPr/>
        </p:nvPicPr>
        <p:blipFill>
          <a:blip r:embed="rId2"/>
          <a:stretch/>
        </p:blipFill>
        <p:spPr>
          <a:xfrm>
            <a:off x="240840" y="193320"/>
            <a:ext cx="1424520" cy="311400"/>
          </a:xfrm>
          <a:prstGeom prst="rect">
            <a:avLst/>
          </a:prstGeom>
          <a:ln w="0">
            <a:noFill/>
          </a:ln>
        </p:spPr>
      </p:pic>
      <p:sp>
        <p:nvSpPr>
          <p:cNvPr id="1294"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295" name="Connecteur droit 12"/>
          <p:cNvCxnSpPr/>
          <p:nvPr/>
        </p:nvCxnSpPr>
        <p:spPr>
          <a:xfrm>
            <a:off x="10526040" y="70920"/>
            <a:ext cx="1416600" cy="360"/>
          </a:xfrm>
          <a:prstGeom prst="straightConnector1">
            <a:avLst/>
          </a:prstGeom>
          <a:ln w="57150">
            <a:solidFill>
              <a:srgbClr val="ED7D31"/>
            </a:solidFill>
          </a:ln>
        </p:spPr>
      </p:cxnSp>
      <p:sp>
        <p:nvSpPr>
          <p:cNvPr id="1296" name="PlaceHolder 1"/>
          <p:cNvSpPr>
            <a:spLocks noGrp="1"/>
          </p:cNvSpPr>
          <p:nvPr>
            <p:ph type="sldNum" idx="95"/>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93</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297"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98"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faire grossir ou maigrir</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99" name="ZoneTexte 1"/>
          <p:cNvSpPr/>
          <p:nvPr/>
        </p:nvSpPr>
        <p:spPr>
          <a:xfrm>
            <a:off x="957240" y="1809720"/>
            <a:ext cx="10272240" cy="6778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Avec la propriété flex , nous pouvons permettre à un élément de grossir pour occuper tout l'espace restant.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300" name="Rectangle 6"/>
          <p:cNvSpPr/>
          <p:nvPr/>
        </p:nvSpPr>
        <p:spPr>
          <a:xfrm>
            <a:off x="2982960" y="2550600"/>
            <a:ext cx="6196320" cy="1095120"/>
          </a:xfrm>
          <a:prstGeom prst="rect">
            <a:avLst/>
          </a:prstGeom>
          <a:solidFill>
            <a:schemeClr val="tx1"/>
          </a:solidFill>
          <a:ln w="0">
            <a:noFill/>
          </a:ln>
        </p:spPr>
        <p:style>
          <a:lnRef idx="0">
            <a:scrgbClr r="0" g="0" b="0"/>
          </a:lnRef>
          <a:fillRef idx="0">
            <a:scrgbClr r="0" g="0" b="0"/>
          </a:fillRef>
          <a:effectRef idx="0">
            <a:scrgbClr r="0" g="0" b="0"/>
          </a:effectRef>
          <a:fontRef idx="minor"/>
        </p:style>
        <p:txBody>
          <a:bodyPr numCol="1" spc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A6E22E"/>
                </a:solidFill>
                <a:effectLst/>
                <a:uLnTx/>
                <a:uFillTx/>
                <a:latin typeface="Consolas"/>
                <a:ea typeface="Times New Roman"/>
                <a:cs typeface="DejaVu Sans"/>
              </a:rPr>
              <a:t>.element</a:t>
            </a:r>
            <a:r>
              <a:rPr kumimoji="0" lang="fr-FR" sz="1200" b="0" i="0" u="none" strike="noStrike" kern="1200" cap="none" spc="-1" normalizeH="0" baseline="0" noProof="0">
                <a:ln>
                  <a:noFill/>
                </a:ln>
                <a:solidFill>
                  <a:srgbClr val="E6DB74"/>
                </a:solidFill>
                <a:effectLst/>
                <a:uLnTx/>
                <a:uFillTx/>
                <a:latin typeface="Consolas"/>
                <a:ea typeface="Times New Roman"/>
                <a:cs typeface="DejaVu Sans"/>
              </a:rPr>
              <a:t>:nth-child</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r>
              <a:rPr kumimoji="0" lang="fr-FR" sz="1200" b="0" i="0" u="none" strike="noStrike" kern="1200" cap="none" spc="-1" normalizeH="0" baseline="0" noProof="0">
                <a:ln>
                  <a:noFill/>
                </a:ln>
                <a:solidFill>
                  <a:srgbClr val="AE81FF"/>
                </a:solidFill>
                <a:effectLst/>
                <a:uLnTx/>
                <a:uFillTx/>
                <a:latin typeface="Consolas"/>
                <a:ea typeface="Times New Roman"/>
                <a:cs typeface="DejaVu Sans"/>
              </a:rPr>
              <a:t>2</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 sélection du 2</a:t>
            </a:r>
            <a:r>
              <a:rPr kumimoji="0" lang="fr-FR" sz="1200" b="0" i="0" u="none" strike="noStrike" kern="1200" cap="none" spc="-1" normalizeH="0" baseline="30000" noProof="0">
                <a:ln>
                  <a:noFill/>
                </a:ln>
                <a:solidFill>
                  <a:srgbClr val="F8F8F2"/>
                </a:solidFill>
                <a:effectLst/>
                <a:uLnTx/>
                <a:uFillTx/>
                <a:latin typeface="Consolas"/>
                <a:ea typeface="Times New Roman"/>
                <a:cs typeface="DejaVu Sans"/>
              </a:rPr>
              <a:t>ème</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enfant du conteneur */</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flex</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0" u="none" strike="noStrike" kern="1200" cap="none" spc="-1" normalizeH="0" baseline="0" noProof="0">
                <a:ln>
                  <a:noFill/>
                </a:ln>
                <a:solidFill>
                  <a:srgbClr val="AE81FF"/>
                </a:solidFill>
                <a:effectLst/>
                <a:uLnTx/>
                <a:uFillTx/>
                <a:latin typeface="Consolas"/>
                <a:ea typeface="Times New Roman"/>
                <a:cs typeface="DejaVu Sans"/>
              </a:rPr>
              <a:t>1</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kumimoji="0" lang="fr-FR" sz="1800" b="0" i="0" u="none" strike="noStrike" kern="1200" cap="none" spc="-1" normalizeH="0" baseline="0" noProof="0">
              <a:ln>
                <a:noFill/>
              </a:ln>
              <a:solidFill>
                <a:srgbClr val="FFFFFF"/>
              </a:solidFill>
              <a:effectLst/>
              <a:uLnTx/>
              <a:uFillTx/>
              <a:latin typeface="Arial"/>
              <a:ea typeface="DejaVu Sans"/>
              <a:cs typeface="DejaVu Sans"/>
            </a:endParaRPr>
          </a:p>
        </p:txBody>
      </p:sp>
      <p:pic>
        <p:nvPicPr>
          <p:cNvPr id="1301" name="Image 15" descr="Le second élément s'étire pour prendre tout l'espace"/>
          <p:cNvPicPr/>
          <p:nvPr/>
        </p:nvPicPr>
        <p:blipFill>
          <a:blip r:embed="rId3"/>
          <a:stretch/>
        </p:blipFill>
        <p:spPr>
          <a:xfrm>
            <a:off x="3171960" y="4225320"/>
            <a:ext cx="5847840" cy="928440"/>
          </a:xfrm>
          <a:prstGeom prst="rect">
            <a:avLst/>
          </a:prstGeom>
          <a:ln w="0">
            <a:noFill/>
          </a:ln>
        </p:spPr>
      </p:pic>
      <p:sp>
        <p:nvSpPr>
          <p:cNvPr id="1302" name="Rectangle 3"/>
          <p:cNvSpPr/>
          <p:nvPr/>
        </p:nvSpPr>
        <p:spPr>
          <a:xfrm>
            <a:off x="3721680" y="5637240"/>
            <a:ext cx="4748400" cy="334080"/>
          </a:xfrm>
          <a:prstGeom prst="rect">
            <a:avLst/>
          </a:prstGeom>
          <a:noFill/>
          <a:ln w="0">
            <a:noFill/>
          </a:ln>
        </p:spPr>
        <p:style>
          <a:lnRef idx="0">
            <a:scrgbClr r="0" g="0" b="0"/>
          </a:lnRef>
          <a:fillRef idx="0">
            <a:scrgbClr r="0" g="0" b="0"/>
          </a:fillRef>
          <a:effectRef idx="0">
            <a:scrgbClr r="0" g="0" b="0"/>
          </a:effectRef>
          <a:fontRef idx="minor"/>
        </p:style>
        <p:txBody>
          <a:bodyPr wrap="none" numCol="1" spc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fr-FR" sz="1600" b="0" i="0" u="none" strike="noStrike" kern="1200" cap="none" spc="-1" normalizeH="0" baseline="0" noProof="0">
                <a:ln>
                  <a:noFill/>
                </a:ln>
                <a:solidFill>
                  <a:srgbClr val="000000"/>
                </a:solidFill>
                <a:effectLst/>
                <a:uLnTx/>
                <a:uFillTx/>
                <a:latin typeface="Calibri"/>
                <a:ea typeface="Times New Roman"/>
                <a:cs typeface="DejaVu Sans"/>
              </a:rPr>
              <a:t>Le deuxième élément s'étire pour prendre tout l'espace</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3" name="Connecteur droit 12"/>
          <p:cNvCxnSpPr/>
          <p:nvPr/>
        </p:nvCxnSpPr>
        <p:spPr>
          <a:xfrm>
            <a:off x="240840" y="6459480"/>
            <a:ext cx="360" cy="398880"/>
          </a:xfrm>
          <a:prstGeom prst="straightConnector1">
            <a:avLst/>
          </a:prstGeom>
          <a:ln w="139700">
            <a:solidFill>
              <a:srgbClr val="ED7D31"/>
            </a:solidFill>
          </a:ln>
        </p:spPr>
      </p:cxnSp>
      <p:grpSp>
        <p:nvGrpSpPr>
          <p:cNvPr id="1304" name="Groupe 12"/>
          <p:cNvGrpSpPr/>
          <p:nvPr/>
        </p:nvGrpSpPr>
        <p:grpSpPr>
          <a:xfrm>
            <a:off x="9233640" y="-30600"/>
            <a:ext cx="2958120" cy="564840"/>
            <a:chOff x="9233640" y="-30600"/>
            <a:chExt cx="2958120" cy="564840"/>
          </a:xfrm>
        </p:grpSpPr>
        <p:sp>
          <p:nvSpPr>
            <p:cNvPr id="1305"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306"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307" name="Graphique 218"/>
          <p:cNvPicPr/>
          <p:nvPr/>
        </p:nvPicPr>
        <p:blipFill>
          <a:blip r:embed="rId2"/>
          <a:stretch/>
        </p:blipFill>
        <p:spPr>
          <a:xfrm>
            <a:off x="240840" y="193320"/>
            <a:ext cx="1424520" cy="311400"/>
          </a:xfrm>
          <a:prstGeom prst="rect">
            <a:avLst/>
          </a:prstGeom>
          <a:ln w="0">
            <a:noFill/>
          </a:ln>
        </p:spPr>
      </p:pic>
      <p:sp>
        <p:nvSpPr>
          <p:cNvPr id="1308"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309" name="Connecteur droit 12"/>
          <p:cNvCxnSpPr/>
          <p:nvPr/>
        </p:nvCxnSpPr>
        <p:spPr>
          <a:xfrm>
            <a:off x="10526040" y="70920"/>
            <a:ext cx="1416600" cy="360"/>
          </a:xfrm>
          <a:prstGeom prst="straightConnector1">
            <a:avLst/>
          </a:prstGeom>
          <a:ln w="57150">
            <a:solidFill>
              <a:srgbClr val="ED7D31"/>
            </a:solidFill>
          </a:ln>
        </p:spPr>
      </p:cxnSp>
      <p:sp>
        <p:nvSpPr>
          <p:cNvPr id="1310" name="PlaceHolder 1"/>
          <p:cNvSpPr>
            <a:spLocks noGrp="1"/>
          </p:cNvSpPr>
          <p:nvPr>
            <p:ph type="sldNum" idx="96"/>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94</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311"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312"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faire grossir ou maigrir</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313" name="ZoneTexte 1"/>
          <p:cNvSpPr/>
          <p:nvPr/>
        </p:nvSpPr>
        <p:spPr>
          <a:xfrm>
            <a:off x="957240" y="1809720"/>
            <a:ext cx="10272240" cy="9140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Le nombre que vous indiquez à la propriété flex indique dans quelle mesure il peut grossir par rapport aux autres.</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314" name="Rectangle 3"/>
          <p:cNvSpPr/>
          <p:nvPr/>
        </p:nvSpPr>
        <p:spPr>
          <a:xfrm>
            <a:off x="3711960" y="6091200"/>
            <a:ext cx="4748400" cy="334080"/>
          </a:xfrm>
          <a:prstGeom prst="rect">
            <a:avLst/>
          </a:prstGeom>
          <a:noFill/>
          <a:ln w="0">
            <a:noFill/>
          </a:ln>
        </p:spPr>
        <p:style>
          <a:lnRef idx="0">
            <a:scrgbClr r="0" g="0" b="0"/>
          </a:lnRef>
          <a:fillRef idx="0">
            <a:scrgbClr r="0" g="0" b="0"/>
          </a:fillRef>
          <a:effectRef idx="0">
            <a:scrgbClr r="0" g="0" b="0"/>
          </a:effectRef>
          <a:fontRef idx="minor"/>
        </p:style>
        <p:txBody>
          <a:bodyPr wrap="none" numCol="1" spc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fr-FR" sz="1600" b="0" i="0" u="none" strike="noStrike" kern="1200" cap="none" spc="-1" normalizeH="0" baseline="0" noProof="0">
                <a:ln>
                  <a:noFill/>
                </a:ln>
                <a:solidFill>
                  <a:srgbClr val="000000"/>
                </a:solidFill>
                <a:effectLst/>
                <a:uLnTx/>
                <a:uFillTx/>
                <a:latin typeface="Calibri"/>
                <a:ea typeface="Times New Roman"/>
                <a:cs typeface="DejaVu Sans"/>
              </a:rPr>
              <a:t>Le deuxième élément s'étire pour prendre tout l'espace</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315" name="Rectangle 2"/>
          <p:cNvSpPr/>
          <p:nvPr/>
        </p:nvSpPr>
        <p:spPr>
          <a:xfrm>
            <a:off x="3295800" y="2570760"/>
            <a:ext cx="5588280" cy="1429920"/>
          </a:xfrm>
          <a:prstGeom prst="rect">
            <a:avLst/>
          </a:prstGeom>
          <a:solidFill>
            <a:schemeClr val="tx1"/>
          </a:solidFill>
          <a:ln w="0">
            <a:noFill/>
          </a:ln>
        </p:spPr>
        <p:style>
          <a:lnRef idx="0">
            <a:scrgbClr r="0" g="0" b="0"/>
          </a:lnRef>
          <a:fillRef idx="0">
            <a:scrgbClr r="0" g="0" b="0"/>
          </a:fillRef>
          <a:effectRef idx="0">
            <a:scrgbClr r="0" g="0" b="0"/>
          </a:effectRef>
          <a:fontRef idx="minor"/>
        </p:style>
        <p:txBody>
          <a:bodyPr wrap="none" numCol="1" spc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100" b="0" i="0" u="none" strike="noStrike" kern="1200" cap="none" spc="-1" normalizeH="0" baseline="0" noProof="0" dirty="0">
                <a:ln>
                  <a:noFill/>
                </a:ln>
                <a:solidFill>
                  <a:srgbClr val="A6E22E"/>
                </a:solidFill>
                <a:effectLst/>
                <a:uLnTx/>
                <a:uFillTx/>
                <a:latin typeface="Consolas"/>
                <a:ea typeface="Times New Roman"/>
                <a:cs typeface="DejaVu Sans"/>
              </a:rPr>
              <a:t>.</a:t>
            </a:r>
            <a:r>
              <a:rPr kumimoji="0" lang="fr-FR" sz="1100" b="0" i="0" u="none" strike="noStrike" kern="1200" cap="none" spc="-1" normalizeH="0" baseline="0" noProof="0" dirty="0" err="1">
                <a:ln>
                  <a:noFill/>
                </a:ln>
                <a:solidFill>
                  <a:srgbClr val="A6E22E"/>
                </a:solidFill>
                <a:effectLst/>
                <a:uLnTx/>
                <a:uFillTx/>
                <a:latin typeface="Consolas"/>
                <a:ea typeface="Times New Roman"/>
                <a:cs typeface="DejaVu Sans"/>
              </a:rPr>
              <a:t>element</a:t>
            </a:r>
            <a:r>
              <a:rPr kumimoji="0" lang="fr-FR" sz="1100" b="0" i="0" u="none" strike="noStrike" kern="1200" cap="none" spc="-1" normalizeH="0" baseline="0" noProof="0" dirty="0" err="1">
                <a:ln>
                  <a:noFill/>
                </a:ln>
                <a:solidFill>
                  <a:srgbClr val="E6DB74"/>
                </a:solidFill>
                <a:effectLst/>
                <a:uLnTx/>
                <a:uFillTx/>
                <a:latin typeface="Consolas"/>
                <a:ea typeface="Times New Roman"/>
                <a:cs typeface="DejaVu Sans"/>
              </a:rPr>
              <a:t>:nth-child</a:t>
            </a:r>
            <a:r>
              <a:rPr kumimoji="0" lang="fr-FR" sz="1100" b="0" i="0" u="none" strike="noStrike" kern="1200" cap="none" spc="-1" normalizeH="0" baseline="0" noProof="0" dirty="0">
                <a:ln>
                  <a:noFill/>
                </a:ln>
                <a:solidFill>
                  <a:srgbClr val="F8F8F2"/>
                </a:solidFill>
                <a:effectLst/>
                <a:uLnTx/>
                <a:uFillTx/>
                <a:latin typeface="Consolas"/>
                <a:ea typeface="Times New Roman"/>
                <a:cs typeface="DejaVu Sans"/>
              </a:rPr>
              <a:t>(</a:t>
            </a:r>
            <a:r>
              <a:rPr kumimoji="0" lang="fr-FR" sz="1100" b="0" i="0" u="none" strike="noStrike" kern="1200" cap="none" spc="-1" normalizeH="0" baseline="0" noProof="0" dirty="0">
                <a:ln>
                  <a:noFill/>
                </a:ln>
                <a:solidFill>
                  <a:srgbClr val="AE81FF"/>
                </a:solidFill>
                <a:effectLst/>
                <a:uLnTx/>
                <a:uFillTx/>
                <a:latin typeface="Consolas"/>
                <a:ea typeface="Times New Roman"/>
                <a:cs typeface="DejaVu Sans"/>
              </a:rPr>
              <a:t>1</a:t>
            </a:r>
            <a:r>
              <a:rPr kumimoji="0" lang="fr-FR" sz="1100" b="0" i="0" u="none" strike="noStrike" kern="1200" cap="none" spc="-1" normalizeH="0" baseline="0" noProof="0" dirty="0">
                <a:ln>
                  <a:noFill/>
                </a:ln>
                <a:solidFill>
                  <a:srgbClr val="F8F8F2"/>
                </a:solidFill>
                <a:effectLst/>
                <a:uLnTx/>
                <a:uFillTx/>
                <a:latin typeface="Consolas"/>
                <a:ea typeface="Times New Roman"/>
                <a:cs typeface="DejaVu Sans"/>
              </a:rPr>
              <a:t>) /* s</a:t>
            </a:r>
            <a:r>
              <a:rPr kumimoji="0" lang="fr-FR" sz="1100" b="0" i="0" u="none" strike="noStrike" kern="1200" cap="none" spc="-1" normalizeH="0" baseline="0" noProof="0" dirty="0">
                <a:ln>
                  <a:noFill/>
                </a:ln>
                <a:solidFill>
                  <a:srgbClr val="F8F8F2"/>
                </a:solidFill>
                <a:effectLst/>
                <a:uLnTx/>
                <a:uFillTx/>
                <a:latin typeface="Calibri"/>
                <a:ea typeface="Times New Roman"/>
                <a:cs typeface="DejaVu Sans"/>
              </a:rPr>
              <a:t>é</a:t>
            </a:r>
            <a:r>
              <a:rPr kumimoji="0" lang="fr-FR" sz="1100" b="0" i="0" u="none" strike="noStrike" kern="1200" cap="none" spc="-1" normalizeH="0" baseline="0" noProof="0" dirty="0">
                <a:ln>
                  <a:noFill/>
                </a:ln>
                <a:solidFill>
                  <a:srgbClr val="F8F8F2"/>
                </a:solidFill>
                <a:effectLst/>
                <a:uLnTx/>
                <a:uFillTx/>
                <a:latin typeface="Consolas"/>
                <a:ea typeface="Times New Roman"/>
                <a:cs typeface="DejaVu Sans"/>
              </a:rPr>
              <a:t>lection du 1</a:t>
            </a:r>
            <a:r>
              <a:rPr kumimoji="0" lang="fr-FR" sz="1100" b="0" i="0" u="none" strike="noStrike" kern="1200" cap="none" spc="-1" normalizeH="0" baseline="30000" noProof="0" dirty="0">
                <a:ln>
                  <a:noFill/>
                </a:ln>
                <a:solidFill>
                  <a:srgbClr val="F8F8F2"/>
                </a:solidFill>
                <a:effectLst/>
                <a:uLnTx/>
                <a:uFillTx/>
                <a:latin typeface="Consolas"/>
                <a:ea typeface="Times New Roman"/>
                <a:cs typeface="DejaVu Sans"/>
              </a:rPr>
              <a:t>er</a:t>
            </a:r>
            <a:r>
              <a:rPr kumimoji="0" lang="fr-FR" sz="1100" b="0" i="0" u="none" strike="noStrike" kern="1200" cap="none" spc="-1" normalizeH="0" baseline="0" noProof="0" dirty="0">
                <a:ln>
                  <a:noFill/>
                </a:ln>
                <a:solidFill>
                  <a:srgbClr val="F8F8F2"/>
                </a:solidFill>
                <a:effectLst/>
                <a:uLnTx/>
                <a:uFillTx/>
                <a:latin typeface="Consolas"/>
                <a:ea typeface="Times New Roman"/>
                <a:cs typeface="DejaVu Sans"/>
              </a:rPr>
              <a:t> enfant de notre conteneur */</a:t>
            </a:r>
            <a:endParaRPr kumimoji="0" lang="fr-FR" sz="1100" b="0" i="0" u="none" strike="noStrike" kern="1200" cap="none" spc="-1" normalizeH="0" baseline="0" noProof="0" dirty="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100" b="0" i="0" u="none" strike="noStrike" kern="1200" cap="none" spc="-1" normalizeH="0" baseline="0" noProof="0" dirty="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dirty="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581040" algn="l"/>
                <a:tab pos="1163520" algn="l"/>
                <a:tab pos="1744560" algn="l"/>
                <a:tab pos="2327400" algn="l"/>
                <a:tab pos="2908440" algn="l"/>
                <a:tab pos="3489480" algn="l"/>
                <a:tab pos="4071960" algn="l"/>
                <a:tab pos="4653000" algn="l"/>
                <a:tab pos="5235480" algn="l"/>
                <a:tab pos="5816520" algn="l"/>
                <a:tab pos="6397560" algn="l"/>
                <a:tab pos="6980400" algn="l"/>
                <a:tab pos="7561440" algn="l"/>
                <a:tab pos="8143920" algn="l"/>
                <a:tab pos="8724960" algn="l"/>
                <a:tab pos="9306000" algn="l"/>
              </a:tabLst>
              <a:defRPr/>
            </a:pPr>
            <a:r>
              <a:rPr kumimoji="0" lang="fr-FR" sz="1100" b="0" i="0" u="none" strike="noStrike" kern="1200" cap="none" spc="-1" normalizeH="0" baseline="0" noProof="0" dirty="0">
                <a:ln>
                  <a:noFill/>
                </a:ln>
                <a:solidFill>
                  <a:srgbClr val="F8F8F2"/>
                </a:solidFill>
                <a:effectLst/>
                <a:uLnTx/>
                <a:uFillTx/>
                <a:latin typeface="Consolas"/>
                <a:ea typeface="Times New Roman"/>
                <a:cs typeface="DejaVu Sans"/>
              </a:rPr>
              <a:t>    </a:t>
            </a:r>
            <a:r>
              <a:rPr kumimoji="0" lang="fr-FR" sz="1100" b="0" i="1" u="none" strike="noStrike" kern="1200" cap="none" spc="-1" normalizeH="0" baseline="0" noProof="0" dirty="0" err="1">
                <a:ln>
                  <a:noFill/>
                </a:ln>
                <a:solidFill>
                  <a:srgbClr val="66D9EF"/>
                </a:solidFill>
                <a:effectLst/>
                <a:uLnTx/>
                <a:uFillTx/>
                <a:latin typeface="Consolas"/>
                <a:ea typeface="Times New Roman"/>
                <a:cs typeface="DejaVu Sans"/>
              </a:rPr>
              <a:t>flex</a:t>
            </a:r>
            <a:r>
              <a:rPr kumimoji="0" lang="fr-FR" sz="1100" b="0" i="0" u="none" strike="noStrike" kern="1200" cap="none" spc="-1" normalizeH="0" baseline="0" noProof="0" dirty="0">
                <a:ln>
                  <a:noFill/>
                </a:ln>
                <a:solidFill>
                  <a:srgbClr val="F8F8F2"/>
                </a:solidFill>
                <a:effectLst/>
                <a:uLnTx/>
                <a:uFillTx/>
                <a:latin typeface="Consolas"/>
                <a:ea typeface="Times New Roman"/>
                <a:cs typeface="DejaVu Sans"/>
              </a:rPr>
              <a:t>: </a:t>
            </a:r>
            <a:r>
              <a:rPr kumimoji="0" lang="fr-FR" sz="1100" b="0" i="0" u="none" strike="noStrike" kern="1200" cap="none" spc="-1" normalizeH="0" baseline="0" noProof="0" dirty="0">
                <a:ln>
                  <a:noFill/>
                </a:ln>
                <a:solidFill>
                  <a:srgbClr val="AE81FF"/>
                </a:solidFill>
                <a:effectLst/>
                <a:uLnTx/>
                <a:uFillTx/>
                <a:latin typeface="Consolas"/>
                <a:ea typeface="Times New Roman"/>
                <a:cs typeface="DejaVu Sans"/>
              </a:rPr>
              <a:t>2</a:t>
            </a:r>
            <a:r>
              <a:rPr kumimoji="0" lang="fr-FR" sz="1100" b="0" i="0" u="none" strike="noStrike" kern="1200" cap="none" spc="-1" normalizeH="0" baseline="0" noProof="0" dirty="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dirty="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100" b="0" i="0" u="none" strike="noStrike" kern="1200" cap="none" spc="-1" normalizeH="0" baseline="0" noProof="0" dirty="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dirty="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100" b="0" i="0" u="none" strike="noStrike" kern="1200" cap="none" spc="-1" normalizeH="0" baseline="0" noProof="0" dirty="0">
                <a:ln>
                  <a:noFill/>
                </a:ln>
                <a:solidFill>
                  <a:srgbClr val="A6E22E"/>
                </a:solidFill>
                <a:effectLst/>
                <a:uLnTx/>
                <a:uFillTx/>
                <a:latin typeface="Consolas"/>
                <a:ea typeface="Times New Roman"/>
                <a:cs typeface="DejaVu Sans"/>
              </a:rPr>
              <a:t>.</a:t>
            </a:r>
            <a:r>
              <a:rPr kumimoji="0" lang="fr-FR" sz="1100" b="0" i="0" u="none" strike="noStrike" kern="1200" cap="none" spc="-1" normalizeH="0" baseline="0" noProof="0" dirty="0" err="1">
                <a:ln>
                  <a:noFill/>
                </a:ln>
                <a:solidFill>
                  <a:srgbClr val="A6E22E"/>
                </a:solidFill>
                <a:effectLst/>
                <a:uLnTx/>
                <a:uFillTx/>
                <a:latin typeface="Consolas"/>
                <a:ea typeface="Times New Roman"/>
                <a:cs typeface="DejaVu Sans"/>
              </a:rPr>
              <a:t>element</a:t>
            </a:r>
            <a:r>
              <a:rPr kumimoji="0" lang="fr-FR" sz="1100" b="0" i="0" u="none" strike="noStrike" kern="1200" cap="none" spc="-1" normalizeH="0" baseline="0" noProof="0" dirty="0" err="1">
                <a:ln>
                  <a:noFill/>
                </a:ln>
                <a:solidFill>
                  <a:srgbClr val="E6DB74"/>
                </a:solidFill>
                <a:effectLst/>
                <a:uLnTx/>
                <a:uFillTx/>
                <a:latin typeface="Consolas"/>
                <a:ea typeface="Times New Roman"/>
                <a:cs typeface="DejaVu Sans"/>
              </a:rPr>
              <a:t>:nth-child</a:t>
            </a:r>
            <a:r>
              <a:rPr kumimoji="0" lang="fr-FR" sz="1100" b="0" i="0" u="none" strike="noStrike" kern="1200" cap="none" spc="-1" normalizeH="0" baseline="0" noProof="0" dirty="0">
                <a:ln>
                  <a:noFill/>
                </a:ln>
                <a:solidFill>
                  <a:srgbClr val="F8F8F2"/>
                </a:solidFill>
                <a:effectLst/>
                <a:uLnTx/>
                <a:uFillTx/>
                <a:latin typeface="Consolas"/>
                <a:ea typeface="Times New Roman"/>
                <a:cs typeface="DejaVu Sans"/>
              </a:rPr>
              <a:t>(</a:t>
            </a:r>
            <a:r>
              <a:rPr kumimoji="0" lang="fr-FR" sz="1100" b="0" i="0" u="none" strike="noStrike" kern="1200" cap="none" spc="-1" normalizeH="0" baseline="0" noProof="0" dirty="0">
                <a:ln>
                  <a:noFill/>
                </a:ln>
                <a:solidFill>
                  <a:srgbClr val="AE81FF"/>
                </a:solidFill>
                <a:effectLst/>
                <a:uLnTx/>
                <a:uFillTx/>
                <a:latin typeface="Consolas"/>
                <a:ea typeface="Times New Roman"/>
                <a:cs typeface="DejaVu Sans"/>
              </a:rPr>
              <a:t>2</a:t>
            </a:r>
            <a:r>
              <a:rPr kumimoji="0" lang="fr-FR" sz="1100" b="0" i="0" u="none" strike="noStrike" kern="1200" cap="none" spc="-1" normalizeH="0" baseline="0" noProof="0" dirty="0">
                <a:ln>
                  <a:noFill/>
                </a:ln>
                <a:solidFill>
                  <a:srgbClr val="F8F8F2"/>
                </a:solidFill>
                <a:effectLst/>
                <a:uLnTx/>
                <a:uFillTx/>
                <a:latin typeface="Consolas"/>
                <a:ea typeface="Times New Roman"/>
                <a:cs typeface="DejaVu Sans"/>
              </a:rPr>
              <a:t>) /* s</a:t>
            </a:r>
            <a:r>
              <a:rPr kumimoji="0" lang="fr-FR" sz="1100" b="0" i="0" u="none" strike="noStrike" kern="1200" cap="none" spc="-1" normalizeH="0" baseline="0" noProof="0" dirty="0">
                <a:ln>
                  <a:noFill/>
                </a:ln>
                <a:solidFill>
                  <a:srgbClr val="F8F8F2"/>
                </a:solidFill>
                <a:effectLst/>
                <a:uLnTx/>
                <a:uFillTx/>
                <a:latin typeface="Calibri"/>
                <a:ea typeface="Times New Roman"/>
                <a:cs typeface="DejaVu Sans"/>
              </a:rPr>
              <a:t>é</a:t>
            </a:r>
            <a:r>
              <a:rPr kumimoji="0" lang="fr-FR" sz="1100" b="0" i="0" u="none" strike="noStrike" kern="1200" cap="none" spc="-1" normalizeH="0" baseline="0" noProof="0" dirty="0">
                <a:ln>
                  <a:noFill/>
                </a:ln>
                <a:solidFill>
                  <a:srgbClr val="F8F8F2"/>
                </a:solidFill>
                <a:effectLst/>
                <a:uLnTx/>
                <a:uFillTx/>
                <a:latin typeface="Consolas"/>
                <a:ea typeface="Times New Roman"/>
                <a:cs typeface="DejaVu Sans"/>
              </a:rPr>
              <a:t>lection du 2</a:t>
            </a:r>
            <a:r>
              <a:rPr kumimoji="0" lang="fr-FR" sz="1100" b="0" i="0" u="none" strike="noStrike" kern="1200" cap="none" spc="-1" normalizeH="0" baseline="30000" noProof="0" dirty="0">
                <a:ln>
                  <a:noFill/>
                </a:ln>
                <a:solidFill>
                  <a:srgbClr val="F8F8F2"/>
                </a:solidFill>
                <a:effectLst/>
                <a:uLnTx/>
                <a:uFillTx/>
                <a:latin typeface="Calibri"/>
                <a:ea typeface="Times New Roman"/>
                <a:cs typeface="DejaVu Sans"/>
              </a:rPr>
              <a:t>è</a:t>
            </a:r>
            <a:r>
              <a:rPr kumimoji="0" lang="fr-FR" sz="1100" b="0" i="0" u="none" strike="noStrike" kern="1200" cap="none" spc="-1" normalizeH="0" baseline="30000" noProof="0" dirty="0">
                <a:ln>
                  <a:noFill/>
                </a:ln>
                <a:solidFill>
                  <a:srgbClr val="F8F8F2"/>
                </a:solidFill>
                <a:effectLst/>
                <a:uLnTx/>
                <a:uFillTx/>
                <a:latin typeface="Consolas"/>
                <a:ea typeface="Times New Roman"/>
                <a:cs typeface="DejaVu Sans"/>
              </a:rPr>
              <a:t>me</a:t>
            </a:r>
            <a:r>
              <a:rPr kumimoji="0" lang="fr-FR" sz="1100" b="0" i="0" u="none" strike="noStrike" kern="1200" cap="none" spc="-1" normalizeH="0" baseline="0" noProof="0" dirty="0">
                <a:ln>
                  <a:noFill/>
                </a:ln>
                <a:solidFill>
                  <a:srgbClr val="F8F8F2"/>
                </a:solidFill>
                <a:effectLst/>
                <a:uLnTx/>
                <a:uFillTx/>
                <a:latin typeface="Consolas"/>
                <a:ea typeface="Times New Roman"/>
                <a:cs typeface="DejaVu Sans"/>
              </a:rPr>
              <a:t> enfant de notre conteneur */</a:t>
            </a:r>
            <a:endParaRPr kumimoji="0" lang="fr-FR" sz="1100" b="0" i="0" u="none" strike="noStrike" kern="1200" cap="none" spc="-1" normalizeH="0" baseline="0" noProof="0" dirty="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100" b="0" i="0" u="none" strike="noStrike" kern="1200" cap="none" spc="-1" normalizeH="0" baseline="0" noProof="0" dirty="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dirty="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581040" algn="l"/>
                <a:tab pos="1163520" algn="l"/>
                <a:tab pos="1744560" algn="l"/>
                <a:tab pos="2327400" algn="l"/>
                <a:tab pos="2908440" algn="l"/>
                <a:tab pos="3489480" algn="l"/>
                <a:tab pos="4071960" algn="l"/>
                <a:tab pos="4653000" algn="l"/>
                <a:tab pos="5235480" algn="l"/>
                <a:tab pos="5816520" algn="l"/>
                <a:tab pos="6397560" algn="l"/>
                <a:tab pos="6980400" algn="l"/>
                <a:tab pos="7561440" algn="l"/>
                <a:tab pos="8143920" algn="l"/>
                <a:tab pos="8724960" algn="l"/>
                <a:tab pos="9306000" algn="l"/>
              </a:tabLst>
              <a:defRPr/>
            </a:pPr>
            <a:r>
              <a:rPr kumimoji="0" lang="fr-FR" sz="1100" b="0" i="0" u="none" strike="noStrike" kern="1200" cap="none" spc="-1" normalizeH="0" baseline="0" noProof="0" dirty="0">
                <a:ln>
                  <a:noFill/>
                </a:ln>
                <a:solidFill>
                  <a:srgbClr val="F8F8F2"/>
                </a:solidFill>
                <a:effectLst/>
                <a:uLnTx/>
                <a:uFillTx/>
                <a:latin typeface="Consolas"/>
                <a:ea typeface="Times New Roman"/>
                <a:cs typeface="DejaVu Sans"/>
              </a:rPr>
              <a:t>    </a:t>
            </a:r>
            <a:r>
              <a:rPr kumimoji="0" lang="fr-FR" sz="1100" b="0" i="1" u="none" strike="noStrike" kern="1200" cap="none" spc="-1" normalizeH="0" baseline="0" noProof="0" dirty="0" err="1">
                <a:ln>
                  <a:noFill/>
                </a:ln>
                <a:solidFill>
                  <a:srgbClr val="66D9EF"/>
                </a:solidFill>
                <a:effectLst/>
                <a:uLnTx/>
                <a:uFillTx/>
                <a:latin typeface="Consolas"/>
                <a:ea typeface="Times New Roman"/>
                <a:cs typeface="DejaVu Sans"/>
              </a:rPr>
              <a:t>flex</a:t>
            </a:r>
            <a:r>
              <a:rPr kumimoji="0" lang="fr-FR" sz="1100" b="0" i="0" u="none" strike="noStrike" kern="1200" cap="none" spc="-1" normalizeH="0" baseline="0" noProof="0" dirty="0">
                <a:ln>
                  <a:noFill/>
                </a:ln>
                <a:solidFill>
                  <a:srgbClr val="F8F8F2"/>
                </a:solidFill>
                <a:effectLst/>
                <a:uLnTx/>
                <a:uFillTx/>
                <a:latin typeface="Consolas"/>
                <a:ea typeface="Times New Roman"/>
                <a:cs typeface="DejaVu Sans"/>
              </a:rPr>
              <a:t>: </a:t>
            </a:r>
            <a:r>
              <a:rPr kumimoji="0" lang="fr-FR" sz="1100" b="0" i="0" u="none" strike="noStrike" kern="1200" cap="none" spc="-1" normalizeH="0" baseline="0" noProof="0" dirty="0">
                <a:ln>
                  <a:noFill/>
                </a:ln>
                <a:solidFill>
                  <a:srgbClr val="AE81FF"/>
                </a:solidFill>
                <a:effectLst/>
                <a:uLnTx/>
                <a:uFillTx/>
                <a:latin typeface="Consolas"/>
                <a:ea typeface="Times New Roman"/>
                <a:cs typeface="DejaVu Sans"/>
              </a:rPr>
              <a:t>1</a:t>
            </a:r>
            <a:r>
              <a:rPr kumimoji="0" lang="fr-FR" sz="1100" b="0" i="0" u="none" strike="noStrike" kern="1200" cap="none" spc="-1" normalizeH="0" baseline="0" noProof="0" dirty="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dirty="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100" b="0" i="0" u="none" strike="noStrike" kern="1200" cap="none" spc="-1" normalizeH="0" baseline="0" noProof="0" dirty="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dirty="0">
              <a:ln>
                <a:noFill/>
              </a:ln>
              <a:solidFill>
                <a:srgbClr val="FFFFFF"/>
              </a:solidFill>
              <a:effectLst/>
              <a:uLnTx/>
              <a:uFillTx/>
              <a:latin typeface="Arial"/>
              <a:ea typeface="DejaVu Sans"/>
              <a:cs typeface="DejaVu Sans"/>
            </a:endParaRPr>
          </a:p>
        </p:txBody>
      </p:sp>
      <p:pic>
        <p:nvPicPr>
          <p:cNvPr id="1316" name="Image 14" descr="Le second élément peut grossir deux fois plus que le second élément"/>
          <p:cNvPicPr/>
          <p:nvPr/>
        </p:nvPicPr>
        <p:blipFill>
          <a:blip r:embed="rId3"/>
          <a:stretch/>
        </p:blipFill>
        <p:spPr>
          <a:xfrm>
            <a:off x="3170520" y="4900320"/>
            <a:ext cx="5852880" cy="890280"/>
          </a:xfrm>
          <a:prstGeom prst="rect">
            <a:avLst/>
          </a:prstGeom>
          <a:ln w="0">
            <a:noFill/>
          </a:ln>
        </p:spPr>
      </p:pic>
      <p:sp>
        <p:nvSpPr>
          <p:cNvPr id="1317" name="ZoneTexte 21"/>
          <p:cNvSpPr/>
          <p:nvPr/>
        </p:nvSpPr>
        <p:spPr>
          <a:xfrm>
            <a:off x="960480" y="4309560"/>
            <a:ext cx="90021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Ici, le premier élément peut grossir 2 fois plus que le deuxième élément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3" name="Connecteur droit 12"/>
          <p:cNvCxnSpPr/>
          <p:nvPr/>
        </p:nvCxnSpPr>
        <p:spPr>
          <a:xfrm>
            <a:off x="240840" y="6459480"/>
            <a:ext cx="360" cy="398880"/>
          </a:xfrm>
          <a:prstGeom prst="straightConnector1">
            <a:avLst/>
          </a:prstGeom>
          <a:ln w="139700">
            <a:solidFill>
              <a:srgbClr val="ED7D31"/>
            </a:solidFill>
          </a:ln>
        </p:spPr>
      </p:cxnSp>
      <p:grpSp>
        <p:nvGrpSpPr>
          <p:cNvPr id="1304" name="Groupe 12"/>
          <p:cNvGrpSpPr/>
          <p:nvPr/>
        </p:nvGrpSpPr>
        <p:grpSpPr>
          <a:xfrm>
            <a:off x="9233640" y="-30600"/>
            <a:ext cx="2958120" cy="564840"/>
            <a:chOff x="9233640" y="-30600"/>
            <a:chExt cx="2958120" cy="564840"/>
          </a:xfrm>
        </p:grpSpPr>
        <p:sp>
          <p:nvSpPr>
            <p:cNvPr id="1305"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306"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307" name="Graphique 218"/>
          <p:cNvPicPr/>
          <p:nvPr/>
        </p:nvPicPr>
        <p:blipFill>
          <a:blip r:embed="rId2"/>
          <a:stretch/>
        </p:blipFill>
        <p:spPr>
          <a:xfrm>
            <a:off x="240840" y="193320"/>
            <a:ext cx="1424520" cy="311400"/>
          </a:xfrm>
          <a:prstGeom prst="rect">
            <a:avLst/>
          </a:prstGeom>
          <a:ln w="0">
            <a:noFill/>
          </a:ln>
        </p:spPr>
      </p:pic>
      <p:sp>
        <p:nvSpPr>
          <p:cNvPr id="1308"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309" name="Connecteur droit 12"/>
          <p:cNvCxnSpPr/>
          <p:nvPr/>
        </p:nvCxnSpPr>
        <p:spPr>
          <a:xfrm>
            <a:off x="10526040" y="70920"/>
            <a:ext cx="1416600" cy="360"/>
          </a:xfrm>
          <a:prstGeom prst="straightConnector1">
            <a:avLst/>
          </a:prstGeom>
          <a:ln w="57150">
            <a:solidFill>
              <a:srgbClr val="ED7D31"/>
            </a:solidFill>
          </a:ln>
        </p:spPr>
      </p:cxnSp>
      <p:sp>
        <p:nvSpPr>
          <p:cNvPr id="1310" name="PlaceHolder 1"/>
          <p:cNvSpPr>
            <a:spLocks noGrp="1"/>
          </p:cNvSpPr>
          <p:nvPr>
            <p:ph type="sldNum" idx="96"/>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94</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311"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312"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err="1">
                <a:ln>
                  <a:noFill/>
                </a:ln>
                <a:solidFill>
                  <a:srgbClr val="4472C4"/>
                </a:solidFill>
                <a:effectLst/>
                <a:uLnTx/>
                <a:uFillTx/>
                <a:latin typeface="Calibri"/>
                <a:ea typeface="DejaVu Sans"/>
                <a:cs typeface="DejaVu Sans"/>
              </a:rPr>
              <a:t>Flexbox</a:t>
            </a:r>
            <a:r>
              <a:rPr kumimoji="0" lang="fr-FR" sz="1900" b="1" i="0" u="none" strike="noStrike" kern="1200" cap="none" spc="-1" normalizeH="0" baseline="0" noProof="0">
                <a:ln>
                  <a:noFill/>
                </a:ln>
                <a:solidFill>
                  <a:srgbClr val="4472C4"/>
                </a:solidFill>
                <a:effectLst/>
                <a:uLnTx/>
                <a:uFillTx/>
                <a:latin typeface="Calibri"/>
                <a:ea typeface="DejaVu Sans"/>
                <a:cs typeface="DejaVu Sans"/>
              </a:rPr>
              <a:t> : liens utiles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313" name="ZoneTexte 1"/>
          <p:cNvSpPr/>
          <p:nvPr/>
        </p:nvSpPr>
        <p:spPr>
          <a:xfrm>
            <a:off x="957240" y="1809720"/>
            <a:ext cx="10272240" cy="34163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1" normalizeH="0" baseline="0" noProof="0" dirty="0">
                <a:ln>
                  <a:noFill/>
                </a:ln>
                <a:solidFill>
                  <a:srgbClr val="000000"/>
                </a:solidFill>
                <a:effectLst/>
                <a:uLnTx/>
                <a:uFillTx/>
                <a:latin typeface="Calibri"/>
                <a:ea typeface="Calibri"/>
                <a:cs typeface="DejaVu Sans"/>
              </a:rPr>
              <a:t>DES JEUX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Calibri"/>
              <a:ea typeface="Calibri"/>
              <a:cs typeface="DejaVu Sans"/>
            </a:endParaRPr>
          </a:p>
          <a:p>
            <a:pPr marL="742950" lvl="1" indent="-285750">
              <a:buFont typeface="Arial" panose="020B0604020202020204" pitchFamily="34" charset="0"/>
              <a:buChar char="•"/>
              <a:defRPr/>
            </a:pPr>
            <a:r>
              <a:rPr kumimoji="0" lang="fr-FR" b="0" i="0" u="none" strike="noStrike" kern="1200" cap="none" spc="-1" normalizeH="0" baseline="0" noProof="0" dirty="0">
                <a:ln>
                  <a:noFill/>
                </a:ln>
                <a:solidFill>
                  <a:srgbClr val="000000"/>
                </a:solidFill>
                <a:effectLst/>
                <a:uLnTx/>
                <a:uFillTx/>
                <a:latin typeface="Calibri"/>
                <a:ea typeface="Calibri"/>
                <a:cs typeface="DejaVu Sans"/>
                <a:hlinkClick r:id="rId3"/>
              </a:rPr>
              <a:t>https://flexboxfroggy.com/#fr</a:t>
            </a:r>
            <a:endParaRPr lang="fr-FR" spc="-1" dirty="0">
              <a:solidFill>
                <a:srgbClr val="000000"/>
              </a:solidFill>
              <a:latin typeface="Calibri"/>
              <a:ea typeface="Calibri"/>
              <a:cs typeface="DejaVu Sans"/>
            </a:endParaRPr>
          </a:p>
          <a:p>
            <a:pPr marL="742950" lvl="1" indent="-285750">
              <a:buFont typeface="Arial" panose="020B0604020202020204" pitchFamily="34" charset="0"/>
              <a:buChar char="•"/>
              <a:defRPr/>
            </a:pPr>
            <a:r>
              <a:rPr kumimoji="0" lang="fr-FR" b="0" i="0" u="none" strike="noStrike" kern="1200" cap="none" spc="-1" normalizeH="0" baseline="0" noProof="0" dirty="0">
                <a:ln>
                  <a:noFill/>
                </a:ln>
                <a:solidFill>
                  <a:srgbClr val="000000"/>
                </a:solidFill>
                <a:effectLst/>
                <a:uLnTx/>
                <a:uFillTx/>
                <a:latin typeface="Calibri"/>
                <a:ea typeface="Calibri"/>
                <a:cs typeface="DejaVu Sans"/>
                <a:hlinkClick r:id="rId4"/>
              </a:rPr>
              <a:t>http://www.flexboxdefense.com</a:t>
            </a:r>
            <a:endParaRPr kumimoji="0" lang="fr-FR" b="0" i="0" u="none" strike="noStrike" kern="1200" cap="none" spc="-1" normalizeH="0" baseline="0" noProof="0" dirty="0">
              <a:ln>
                <a:noFill/>
              </a:ln>
              <a:solidFill>
                <a:srgbClr val="000000"/>
              </a:solidFill>
              <a:effectLst/>
              <a:uLnTx/>
              <a:uFillTx/>
              <a:latin typeface="Calibri"/>
              <a:ea typeface="Calibri"/>
              <a:cs typeface="DejaVu Sans"/>
            </a:endParaRPr>
          </a:p>
          <a:p>
            <a:pPr marL="742950" lvl="1" indent="-285750">
              <a:buFont typeface="Arial" panose="020B0604020202020204" pitchFamily="34" charset="0"/>
              <a:buChar char="•"/>
              <a:defRPr/>
            </a:pPr>
            <a:r>
              <a:rPr kumimoji="0" lang="fr-FR" b="0" i="0" u="none" strike="noStrike" kern="1200" cap="none" spc="-1" normalizeH="0" baseline="0" noProof="0" dirty="0">
                <a:ln>
                  <a:noFill/>
                </a:ln>
                <a:solidFill>
                  <a:srgbClr val="000000"/>
                </a:solidFill>
                <a:effectLst/>
                <a:uLnTx/>
                <a:uFillTx/>
                <a:latin typeface="Calibri"/>
                <a:ea typeface="Calibri"/>
                <a:cs typeface="DejaVu Sans"/>
                <a:hlinkClick r:id="rId5"/>
              </a:rPr>
              <a:t>https://mastery.games/flexboxzombies/</a:t>
            </a:r>
            <a:endParaRPr lang="fr-FR" spc="-1" noProof="0" dirty="0">
              <a:solidFill>
                <a:srgbClr val="000000"/>
              </a:solidFill>
              <a:latin typeface="Calibri"/>
              <a:ea typeface="Calibri"/>
              <a:cs typeface="DejaVu Sans"/>
            </a:endParaRPr>
          </a:p>
          <a:p>
            <a:pPr marL="742950" lvl="1" indent="-285750">
              <a:buFont typeface="Arial" panose="020B0604020202020204" pitchFamily="34" charset="0"/>
              <a:buChar char="•"/>
              <a:defRPr/>
            </a:pPr>
            <a:endParaRPr kumimoji="0" lang="fr-FR" b="0" i="0" u="none" strike="noStrike" kern="1200" cap="none" spc="-1" normalizeH="0" baseline="0" dirty="0">
              <a:ln>
                <a:noFill/>
              </a:ln>
              <a:solidFill>
                <a:srgbClr val="000000"/>
              </a:solidFill>
              <a:effectLst/>
              <a:uLnTx/>
              <a:uFillTx/>
              <a:latin typeface="Calibri"/>
              <a:ea typeface="Calibri"/>
              <a:cs typeface="DejaVu Sans"/>
            </a:endParaRPr>
          </a:p>
          <a:p>
            <a:pPr>
              <a:defRPr/>
            </a:pPr>
            <a:r>
              <a:rPr kumimoji="0" lang="fr-FR" b="1" i="0" u="none" strike="noStrike" kern="1200" cap="none" spc="-1" normalizeH="0" baseline="0" noProof="0" dirty="0">
                <a:ln>
                  <a:noFill/>
                </a:ln>
                <a:solidFill>
                  <a:srgbClr val="000000"/>
                </a:solidFill>
                <a:effectLst/>
                <a:uLnTx/>
                <a:uFillTx/>
                <a:latin typeface="Calibri"/>
                <a:ea typeface="Calibri"/>
                <a:cs typeface="DejaVu Sans"/>
              </a:rPr>
              <a:t>DES TUTOS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742950" lvl="1" indent="-285750">
              <a:buFont typeface="Arial" panose="020B0604020202020204" pitchFamily="34" charset="0"/>
              <a:buChar char="•"/>
              <a:defRPr/>
            </a:pPr>
            <a:r>
              <a:rPr kumimoji="0" lang="fr-FR" b="0" i="0" u="none" strike="noStrike" kern="1200" cap="none" spc="-1" normalizeH="0" baseline="0" noProof="0" dirty="0">
                <a:ln>
                  <a:noFill/>
                </a:ln>
                <a:solidFill>
                  <a:srgbClr val="000000"/>
                </a:solidFill>
                <a:effectLst/>
                <a:uLnTx/>
                <a:uFillTx/>
                <a:latin typeface="Arial"/>
                <a:ea typeface="DejaVu Sans"/>
                <a:cs typeface="DejaVu Sans"/>
                <a:hlinkClick r:id="rId6"/>
              </a:rPr>
              <a:t>https://css-tricks.com/snippets/css/a-guide-to-flexbox/</a:t>
            </a:r>
            <a:endParaRPr kumimoji="0" lang="fr-FR" b="0" i="0" u="none" strike="noStrike" kern="1200" cap="none" spc="-1" normalizeH="0" baseline="0" noProof="0" dirty="0">
              <a:ln>
                <a:noFill/>
              </a:ln>
              <a:solidFill>
                <a:srgbClr val="000000"/>
              </a:solidFill>
              <a:effectLst/>
              <a:uLnTx/>
              <a:uFillTx/>
              <a:latin typeface="Arial"/>
              <a:ea typeface="DejaVu Sans"/>
              <a:cs typeface="DejaVu Sans"/>
            </a:endParaRPr>
          </a:p>
          <a:p>
            <a:pPr marL="742950" lvl="1" indent="-285750">
              <a:buFont typeface="Arial" panose="020B0604020202020204" pitchFamily="34" charset="0"/>
              <a:buChar char="•"/>
              <a:defRPr/>
            </a:pPr>
            <a:r>
              <a:rPr kumimoji="0" lang="fr-FR" b="0" i="0" u="none" strike="noStrike" kern="1200" cap="none" spc="-1" normalizeH="0" baseline="0" noProof="0" dirty="0">
                <a:ln>
                  <a:noFill/>
                </a:ln>
                <a:solidFill>
                  <a:srgbClr val="000000"/>
                </a:solidFill>
                <a:effectLst/>
                <a:uLnTx/>
                <a:uFillTx/>
                <a:latin typeface="Arial"/>
                <a:ea typeface="DejaVu Sans"/>
                <a:cs typeface="DejaVu Sans"/>
                <a:hlinkClick r:id="rId7"/>
              </a:rPr>
              <a:t>https://www.joshwcomeau.com/css/interactive-guide-to-flexbox/</a:t>
            </a:r>
            <a:endParaRPr kumimoji="0" lang="fr-FR" b="0" i="0" u="none" strike="noStrike" kern="1200" cap="none" spc="-1" normalizeH="0" baseline="0" noProof="0" dirty="0">
              <a:ln>
                <a:noFill/>
              </a:ln>
              <a:solidFill>
                <a:srgbClr val="000000"/>
              </a:solidFill>
              <a:effectLst/>
              <a:uLnTx/>
              <a:uFillTx/>
              <a:latin typeface="Arial"/>
              <a:ea typeface="DejaVu Sans"/>
              <a:cs typeface="DejaVu Sans"/>
            </a:endParaRPr>
          </a:p>
          <a:p>
            <a:pPr marL="742950" lvl="1" indent="-285750">
              <a:buFont typeface="Arial" panose="020B0604020202020204" pitchFamily="34" charset="0"/>
              <a:buChar char="•"/>
              <a:defRPr/>
            </a:pPr>
            <a:r>
              <a:rPr kumimoji="0" lang="fr-FR" b="0" i="0" u="none" strike="noStrike" kern="1200" cap="none" spc="-1" normalizeH="0" baseline="0" noProof="0" dirty="0">
                <a:ln>
                  <a:noFill/>
                </a:ln>
                <a:solidFill>
                  <a:srgbClr val="000000"/>
                </a:solidFill>
                <a:effectLst/>
                <a:uLnTx/>
                <a:uFillTx/>
                <a:latin typeface="Arial"/>
                <a:ea typeface="DejaVu Sans"/>
                <a:cs typeface="DejaVu Sans"/>
                <a:hlinkClick r:id="rId8"/>
              </a:rPr>
              <a:t>https://fjolt.com/article/a-guide-to-css-flexbox</a:t>
            </a:r>
            <a:endParaRPr kumimoji="0" lang="fr-FR" b="0" i="0" u="none" strike="noStrike" kern="1200" cap="none" spc="-1" normalizeH="0" baseline="0" noProof="0" dirty="0">
              <a:ln>
                <a:noFill/>
              </a:ln>
              <a:solidFill>
                <a:srgbClr val="000000"/>
              </a:solidFill>
              <a:effectLst/>
              <a:uLnTx/>
              <a:uFillTx/>
              <a:latin typeface="Arial"/>
              <a:ea typeface="DejaVu Sans"/>
              <a:cs typeface="DejaVu Sans"/>
            </a:endParaRPr>
          </a:p>
          <a:p>
            <a:pPr lvl="1">
              <a:defRPr/>
            </a:pPr>
            <a:endParaRPr kumimoji="0" lang="fr-FR" b="0" i="0" u="none" strike="noStrike" kern="1200" cap="none" spc="-1" normalizeH="0" baseline="0" noProof="0" dirty="0">
              <a:ln>
                <a:noFill/>
              </a:ln>
              <a:solidFill>
                <a:srgbClr val="000000"/>
              </a:solidFill>
              <a:effectLst/>
              <a:uLnTx/>
              <a:uFillTx/>
              <a:latin typeface="Arial"/>
              <a:ea typeface="DejaVu Sans"/>
              <a:cs typeface="DejaVu Sans"/>
            </a:endParaRPr>
          </a:p>
        </p:txBody>
      </p:sp>
    </p:spTree>
    <p:extLst>
      <p:ext uri="{BB962C8B-B14F-4D97-AF65-F5344CB8AC3E}">
        <p14:creationId xmlns:p14="http://schemas.microsoft.com/office/powerpoint/2010/main" val="8421719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3" name="Connecteur droit 12"/>
          <p:cNvCxnSpPr/>
          <p:nvPr/>
        </p:nvCxnSpPr>
        <p:spPr>
          <a:xfrm>
            <a:off x="240840" y="6459480"/>
            <a:ext cx="360" cy="398880"/>
          </a:xfrm>
          <a:prstGeom prst="straightConnector1">
            <a:avLst/>
          </a:prstGeom>
          <a:ln w="139700">
            <a:solidFill>
              <a:srgbClr val="ED7D31"/>
            </a:solidFill>
          </a:ln>
        </p:spPr>
      </p:cxnSp>
      <p:grpSp>
        <p:nvGrpSpPr>
          <p:cNvPr id="1304" name="Groupe 12"/>
          <p:cNvGrpSpPr/>
          <p:nvPr/>
        </p:nvGrpSpPr>
        <p:grpSpPr>
          <a:xfrm>
            <a:off x="9233640" y="-30600"/>
            <a:ext cx="2958120" cy="564840"/>
            <a:chOff x="9233640" y="-30600"/>
            <a:chExt cx="2958120" cy="564840"/>
          </a:xfrm>
        </p:grpSpPr>
        <p:sp>
          <p:nvSpPr>
            <p:cNvPr id="1305"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306"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307" name="Graphique 218"/>
          <p:cNvPicPr/>
          <p:nvPr/>
        </p:nvPicPr>
        <p:blipFill>
          <a:blip r:embed="rId2"/>
          <a:stretch/>
        </p:blipFill>
        <p:spPr>
          <a:xfrm>
            <a:off x="240840" y="193320"/>
            <a:ext cx="1424520" cy="311400"/>
          </a:xfrm>
          <a:prstGeom prst="rect">
            <a:avLst/>
          </a:prstGeom>
          <a:ln w="0">
            <a:noFill/>
          </a:ln>
        </p:spPr>
      </p:pic>
      <p:sp>
        <p:nvSpPr>
          <p:cNvPr id="1308"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309" name="Connecteur droit 12"/>
          <p:cNvCxnSpPr/>
          <p:nvPr/>
        </p:nvCxnSpPr>
        <p:spPr>
          <a:xfrm>
            <a:off x="10526040" y="70920"/>
            <a:ext cx="1416600" cy="360"/>
          </a:xfrm>
          <a:prstGeom prst="straightConnector1">
            <a:avLst/>
          </a:prstGeom>
          <a:ln w="57150">
            <a:solidFill>
              <a:srgbClr val="ED7D31"/>
            </a:solidFill>
          </a:ln>
        </p:spPr>
      </p:cxnSp>
      <p:sp>
        <p:nvSpPr>
          <p:cNvPr id="1310" name="PlaceHolder 1"/>
          <p:cNvSpPr>
            <a:spLocks noGrp="1"/>
          </p:cNvSpPr>
          <p:nvPr>
            <p:ph type="sldNum" idx="96"/>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94</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311"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312"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CSS : aller plus loin…</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313" name="ZoneTexte 1"/>
          <p:cNvSpPr/>
          <p:nvPr/>
        </p:nvSpPr>
        <p:spPr>
          <a:xfrm>
            <a:off x="789460" y="1773940"/>
            <a:ext cx="10272240" cy="3970318"/>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1" normalizeH="0" baseline="0" noProof="0">
                <a:ln>
                  <a:noFill/>
                </a:ln>
                <a:solidFill>
                  <a:srgbClr val="000000"/>
                </a:solidFill>
                <a:effectLst/>
                <a:uLnTx/>
                <a:uFillTx/>
                <a:latin typeface="Calibri"/>
                <a:ea typeface="Calibri"/>
                <a:cs typeface="DejaVu Sans"/>
              </a:rPr>
              <a:t>LES GRILLES CSS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Calibri"/>
              <a:ea typeface="Calibri"/>
              <a:cs typeface="DejaVu Sans"/>
            </a:endParaRPr>
          </a:p>
          <a:p>
            <a:pPr marL="742950" lvl="1" indent="-285750">
              <a:buFont typeface="Arial" panose="020B0604020202020204" pitchFamily="34" charset="0"/>
              <a:buChar char="•"/>
              <a:defRPr/>
            </a:pPr>
            <a:r>
              <a:rPr kumimoji="0" lang="fr-FR" b="0" i="0" u="none" strike="noStrike" kern="1200" cap="none" spc="-1" normalizeH="0" baseline="0" noProof="0">
                <a:ln>
                  <a:noFill/>
                </a:ln>
                <a:solidFill>
                  <a:srgbClr val="000000"/>
                </a:solidFill>
                <a:effectLst/>
                <a:uLnTx/>
                <a:uFillTx/>
                <a:latin typeface="Calibri"/>
                <a:ea typeface="Calibri"/>
                <a:cs typeface="DejaVu Sans"/>
                <a:hlinkClick r:id="rId3"/>
              </a:rPr>
              <a:t>https://fjolt.com/article/a-guide-to-css-grid</a:t>
            </a:r>
            <a:endParaRPr kumimoji="0" lang="fr-FR" b="0" i="0" u="none" strike="noStrike" kern="1200" cap="none" spc="-1" normalizeH="0" baseline="0" noProof="0">
              <a:ln>
                <a:noFill/>
              </a:ln>
              <a:solidFill>
                <a:srgbClr val="000000"/>
              </a:solidFill>
              <a:effectLst/>
              <a:uLnTx/>
              <a:uFillTx/>
              <a:latin typeface="Calibri"/>
              <a:ea typeface="Calibri"/>
              <a:cs typeface="DejaVu Sans"/>
            </a:endParaRPr>
          </a:p>
          <a:p>
            <a:pPr marL="742950" lvl="1" indent="-285750">
              <a:buFont typeface="Arial" panose="020B0604020202020204" pitchFamily="34" charset="0"/>
              <a:buChar char="•"/>
              <a:defRPr/>
            </a:pPr>
            <a:r>
              <a:rPr kumimoji="0" lang="fr-FR" b="0" i="0" u="none" strike="noStrike" kern="1200" cap="none" spc="-1" normalizeH="0" baseline="0">
                <a:ln>
                  <a:noFill/>
                </a:ln>
                <a:solidFill>
                  <a:srgbClr val="000000"/>
                </a:solidFill>
                <a:effectLst/>
                <a:uLnTx/>
                <a:uFillTx/>
                <a:latin typeface="Calibri"/>
                <a:ea typeface="Calibri"/>
                <a:cs typeface="DejaVu Sans"/>
                <a:hlinkClick r:id="rId4"/>
              </a:rPr>
              <a:t>https://developer.mozilla.org/fr/docs/Web/CSS/CSS_Grid_Layout</a:t>
            </a:r>
            <a:endParaRPr kumimoji="0" lang="fr-FR" b="0" i="0" u="none" strike="noStrike" kern="1200" cap="none" spc="-1" normalizeH="0" baseline="0">
              <a:ln>
                <a:noFill/>
              </a:ln>
              <a:solidFill>
                <a:srgbClr val="000000"/>
              </a:solidFill>
              <a:effectLst/>
              <a:uLnTx/>
              <a:uFillTx/>
              <a:latin typeface="Calibri"/>
              <a:ea typeface="Calibri"/>
              <a:cs typeface="DejaVu Sans"/>
            </a:endParaRPr>
          </a:p>
          <a:p>
            <a:pPr marL="742950" lvl="1" indent="-285750">
              <a:buFont typeface="Arial" panose="020B0604020202020204" pitchFamily="34" charset="0"/>
              <a:buChar char="•"/>
              <a:defRPr/>
            </a:pPr>
            <a:r>
              <a:rPr lang="fr-FR" spc="-1">
                <a:solidFill>
                  <a:srgbClr val="000000"/>
                </a:solidFill>
                <a:latin typeface="Calibri"/>
                <a:ea typeface="Calibri"/>
                <a:cs typeface="DejaVu Sans"/>
                <a:hlinkClick r:id="rId5"/>
              </a:rPr>
              <a:t>https://www.w3schools.com/css/css_grid.asp</a:t>
            </a:r>
            <a:r>
              <a:rPr lang="fr-FR" spc="-1">
                <a:solidFill>
                  <a:srgbClr val="000000"/>
                </a:solidFill>
                <a:latin typeface="Calibri"/>
                <a:ea typeface="Calibri"/>
                <a:cs typeface="DejaVu Sans"/>
              </a:rPr>
              <a:t> </a:t>
            </a:r>
          </a:p>
          <a:p>
            <a:pPr marL="742950" lvl="1" indent="-285750">
              <a:buFont typeface="Arial" panose="020B0604020202020204" pitchFamily="34" charset="0"/>
              <a:buChar char="•"/>
              <a:defRPr/>
            </a:pPr>
            <a:endParaRPr kumimoji="0" lang="fr-FR" b="0" i="0" u="none" strike="noStrike" kern="1200" cap="none" spc="-1" normalizeH="0" baseline="0">
              <a:ln>
                <a:noFill/>
              </a:ln>
              <a:solidFill>
                <a:srgbClr val="000000"/>
              </a:solidFill>
              <a:effectLst/>
              <a:uLnTx/>
              <a:uFillTx/>
              <a:latin typeface="Calibri"/>
              <a:ea typeface="Calibri"/>
              <a:cs typeface="DejaVu Sans"/>
            </a:endParaRPr>
          </a:p>
          <a:p>
            <a:pPr>
              <a:defRPr/>
            </a:pPr>
            <a:r>
              <a:rPr lang="fr-FR" b="1" spc="-1">
                <a:solidFill>
                  <a:srgbClr val="000000"/>
                </a:solidFill>
                <a:latin typeface="Calibri"/>
                <a:ea typeface="Calibri"/>
                <a:cs typeface="DejaVu Sans"/>
              </a:rPr>
              <a:t>LES TRANSFORMATIONS ET LES TRANSITIONS CSS :</a:t>
            </a:r>
          </a:p>
          <a:p>
            <a:pPr>
              <a:defRPr/>
            </a:pPr>
            <a:endParaRPr kumimoji="0" lang="fr-FR" b="1" i="0" u="none" strike="noStrike" kern="1200" cap="none" spc="-1" normalizeH="0" baseline="0">
              <a:ln>
                <a:noFill/>
              </a:ln>
              <a:solidFill>
                <a:srgbClr val="000000"/>
              </a:solidFill>
              <a:effectLst/>
              <a:uLnTx/>
              <a:uFillTx/>
              <a:latin typeface="Calibri"/>
              <a:ea typeface="Calibri"/>
              <a:cs typeface="DejaVu Sans"/>
            </a:endParaRPr>
          </a:p>
          <a:p>
            <a:pPr marL="742950" lvl="1" indent="-285750">
              <a:buFont typeface="Arial" panose="020B0604020202020204" pitchFamily="34" charset="0"/>
              <a:buChar char="•"/>
              <a:defRPr/>
            </a:pPr>
            <a:r>
              <a:rPr kumimoji="0" lang="fr-FR" i="0" u="none" strike="noStrike" kern="1200" cap="none" spc="-1" normalizeH="0" baseline="0">
                <a:ln>
                  <a:noFill/>
                </a:ln>
                <a:solidFill>
                  <a:srgbClr val="000000"/>
                </a:solidFill>
                <a:effectLst/>
                <a:uLnTx/>
                <a:uFillTx/>
                <a:latin typeface="Calibri"/>
                <a:ea typeface="Calibri"/>
                <a:cs typeface="DejaVu Sans"/>
                <a:hlinkClick r:id="rId6"/>
              </a:rPr>
              <a:t>https://www.joshwcomeau.com/animation/css-transitions/</a:t>
            </a:r>
            <a:endParaRPr kumimoji="0" lang="fr-FR" i="0" u="none" strike="noStrike" kern="1200" cap="none" spc="-1" normalizeH="0" baseline="0">
              <a:ln>
                <a:noFill/>
              </a:ln>
              <a:solidFill>
                <a:srgbClr val="000000"/>
              </a:solidFill>
              <a:effectLst/>
              <a:uLnTx/>
              <a:uFillTx/>
              <a:latin typeface="Calibri"/>
              <a:ea typeface="Calibri"/>
              <a:cs typeface="DejaVu Sans"/>
            </a:endParaRPr>
          </a:p>
          <a:p>
            <a:pPr marL="742950" lvl="1" indent="-285750">
              <a:buFont typeface="Arial" panose="020B0604020202020204" pitchFamily="34" charset="0"/>
              <a:buChar char="•"/>
              <a:defRPr/>
            </a:pPr>
            <a:endParaRPr lang="fr-FR" spc="-1">
              <a:solidFill>
                <a:srgbClr val="000000"/>
              </a:solidFill>
              <a:latin typeface="Calibri"/>
              <a:ea typeface="Calibri"/>
              <a:cs typeface="DejaVu Sans"/>
            </a:endParaRPr>
          </a:p>
          <a:p>
            <a:pPr>
              <a:defRPr/>
            </a:pPr>
            <a:r>
              <a:rPr kumimoji="0" lang="fr-FR" b="1" i="0" u="none" strike="noStrike" kern="1200" cap="none" spc="-1" normalizeH="0" baseline="0">
                <a:ln>
                  <a:noFill/>
                </a:ln>
                <a:solidFill>
                  <a:srgbClr val="000000"/>
                </a:solidFill>
                <a:effectLst/>
                <a:uLnTx/>
                <a:uFillTx/>
                <a:latin typeface="Calibri"/>
                <a:ea typeface="Calibri"/>
                <a:cs typeface="DejaVu Sans"/>
              </a:rPr>
              <a:t>LES ANIMATIONS CSS :</a:t>
            </a:r>
          </a:p>
          <a:p>
            <a:pPr>
              <a:defRPr/>
            </a:pPr>
            <a:endParaRPr kumimoji="0" lang="fr-FR" b="1" i="0" u="none" strike="noStrike" kern="1200" cap="none" spc="-1" normalizeH="0" baseline="0">
              <a:ln>
                <a:noFill/>
              </a:ln>
              <a:solidFill>
                <a:srgbClr val="000000"/>
              </a:solidFill>
              <a:effectLst/>
              <a:uLnTx/>
              <a:uFillTx/>
              <a:latin typeface="Calibri"/>
              <a:ea typeface="Calibri"/>
              <a:cs typeface="DejaVu Sans"/>
            </a:endParaRPr>
          </a:p>
          <a:p>
            <a:pPr marL="742950" lvl="1" indent="-285750">
              <a:buFont typeface="Arial" panose="020B0604020202020204" pitchFamily="34" charset="0"/>
              <a:buChar char="•"/>
              <a:defRPr/>
            </a:pPr>
            <a:r>
              <a:rPr kumimoji="0" lang="fr-FR" i="0" u="none" strike="noStrike" kern="1200" cap="none" spc="-1" normalizeH="0" baseline="0">
                <a:ln>
                  <a:noFill/>
                </a:ln>
                <a:solidFill>
                  <a:srgbClr val="000000"/>
                </a:solidFill>
                <a:effectLst/>
                <a:uLnTx/>
                <a:uFillTx/>
                <a:latin typeface="Calibri"/>
                <a:ea typeface="Calibri"/>
                <a:cs typeface="DejaVu Sans"/>
                <a:hlinkClick r:id="rId7"/>
              </a:rPr>
              <a:t>https://www.joshwcomeau.com/animation/keyframe-animations/</a:t>
            </a:r>
            <a:endParaRPr kumimoji="0" lang="fr-FR" i="0" u="none" strike="noStrike" kern="1200" cap="none" spc="-1" normalizeH="0" baseline="0">
              <a:ln>
                <a:noFill/>
              </a:ln>
              <a:solidFill>
                <a:srgbClr val="000000"/>
              </a:solidFill>
              <a:effectLst/>
              <a:uLnTx/>
              <a:uFillTx/>
              <a:latin typeface="Calibri"/>
              <a:ea typeface="Calibri"/>
              <a:cs typeface="DejaVu Sans"/>
            </a:endParaRPr>
          </a:p>
          <a:p>
            <a:pPr>
              <a:defRPr/>
            </a:pPr>
            <a:r>
              <a:rPr kumimoji="0" lang="fr-FR" i="0" u="none" strike="noStrike" kern="1200" cap="none" spc="-1" normalizeH="0" baseline="0">
                <a:ln>
                  <a:noFill/>
                </a:ln>
                <a:solidFill>
                  <a:srgbClr val="000000"/>
                </a:solidFill>
                <a:effectLst/>
                <a:uLnTx/>
                <a:uFillTx/>
                <a:latin typeface="Calibri"/>
                <a:ea typeface="Calibri"/>
                <a:cs typeface="DejaVu Sans"/>
              </a:rPr>
              <a:t> </a:t>
            </a:r>
          </a:p>
        </p:txBody>
      </p:sp>
    </p:spTree>
    <p:extLst>
      <p:ext uri="{BB962C8B-B14F-4D97-AF65-F5344CB8AC3E}">
        <p14:creationId xmlns:p14="http://schemas.microsoft.com/office/powerpoint/2010/main" val="1067387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3" name="Connecteur droit 12"/>
          <p:cNvCxnSpPr/>
          <p:nvPr/>
        </p:nvCxnSpPr>
        <p:spPr>
          <a:xfrm>
            <a:off x="240840" y="6459480"/>
            <a:ext cx="360" cy="398880"/>
          </a:xfrm>
          <a:prstGeom prst="straightConnector1">
            <a:avLst/>
          </a:prstGeom>
          <a:ln w="139700">
            <a:solidFill>
              <a:srgbClr val="ED7D31"/>
            </a:solidFill>
          </a:ln>
        </p:spPr>
      </p:cxnSp>
      <p:grpSp>
        <p:nvGrpSpPr>
          <p:cNvPr id="1304" name="Groupe 12"/>
          <p:cNvGrpSpPr/>
          <p:nvPr/>
        </p:nvGrpSpPr>
        <p:grpSpPr>
          <a:xfrm>
            <a:off x="9233640" y="-30600"/>
            <a:ext cx="2958120" cy="564840"/>
            <a:chOff x="9233640" y="-30600"/>
            <a:chExt cx="2958120" cy="564840"/>
          </a:xfrm>
        </p:grpSpPr>
        <p:sp>
          <p:nvSpPr>
            <p:cNvPr id="1305"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306"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307" name="Graphique 218"/>
          <p:cNvPicPr/>
          <p:nvPr/>
        </p:nvPicPr>
        <p:blipFill>
          <a:blip r:embed="rId2"/>
          <a:stretch/>
        </p:blipFill>
        <p:spPr>
          <a:xfrm>
            <a:off x="240840" y="193320"/>
            <a:ext cx="1424520" cy="311400"/>
          </a:xfrm>
          <a:prstGeom prst="rect">
            <a:avLst/>
          </a:prstGeom>
          <a:ln w="0">
            <a:noFill/>
          </a:ln>
        </p:spPr>
      </p:pic>
      <p:sp>
        <p:nvSpPr>
          <p:cNvPr id="1308"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309" name="Connecteur droit 12"/>
          <p:cNvCxnSpPr/>
          <p:nvPr/>
        </p:nvCxnSpPr>
        <p:spPr>
          <a:xfrm>
            <a:off x="10526040" y="70920"/>
            <a:ext cx="1416600" cy="360"/>
          </a:xfrm>
          <a:prstGeom prst="straightConnector1">
            <a:avLst/>
          </a:prstGeom>
          <a:ln w="57150">
            <a:solidFill>
              <a:srgbClr val="ED7D31"/>
            </a:solidFill>
          </a:ln>
        </p:spPr>
      </p:cxnSp>
      <p:sp>
        <p:nvSpPr>
          <p:cNvPr id="1310" name="PlaceHolder 1"/>
          <p:cNvSpPr>
            <a:spLocks noGrp="1"/>
          </p:cNvSpPr>
          <p:nvPr>
            <p:ph type="sldNum" idx="96"/>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94</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311"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312"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CSS : aller plus loin…</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313" name="ZoneTexte 1"/>
          <p:cNvSpPr/>
          <p:nvPr/>
        </p:nvSpPr>
        <p:spPr>
          <a:xfrm>
            <a:off x="789460" y="1773940"/>
            <a:ext cx="10272240" cy="3139321"/>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i="0" u="none" strike="noStrike" kern="1200" cap="none" spc="-1" normalizeH="0" baseline="0">
                <a:ln>
                  <a:noFill/>
                </a:ln>
                <a:solidFill>
                  <a:srgbClr val="000000"/>
                </a:solidFill>
                <a:effectLst/>
                <a:uLnTx/>
                <a:uFillTx/>
                <a:latin typeface="Calibri"/>
                <a:ea typeface="Calibri"/>
                <a:cs typeface="DejaVu Sans"/>
              </a:rPr>
              <a:t>Voici un exemple de transformation au survol de la souris que vous pouvez mettre dans votre fichier CSS d’exercices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pc="-1">
              <a:solidFill>
                <a:srgbClr val="000000"/>
              </a:solidFill>
              <a:latin typeface="Calibri"/>
              <a:ea typeface="Calibri"/>
              <a:cs typeface="DejaVu Sans"/>
            </a:endParaRPr>
          </a:p>
          <a:p>
            <a:r>
              <a:rPr lang="fr-FR" b="0" err="1">
                <a:solidFill>
                  <a:srgbClr val="D7BA7D"/>
                </a:solidFill>
                <a:effectLst/>
                <a:highlight>
                  <a:srgbClr val="000000"/>
                </a:highlight>
                <a:latin typeface="Consolas" panose="020B0609020204030204" pitchFamily="49" charset="0"/>
              </a:rPr>
              <a:t>footer</a:t>
            </a:r>
            <a:r>
              <a:rPr lang="fr-FR" b="0">
                <a:solidFill>
                  <a:srgbClr val="D4D4D4"/>
                </a:solidFill>
                <a:effectLst/>
                <a:highlight>
                  <a:srgbClr val="000000"/>
                </a:highlight>
                <a:latin typeface="Consolas" panose="020B0609020204030204" pitchFamily="49" charset="0"/>
              </a:rPr>
              <a:t> </a:t>
            </a:r>
            <a:r>
              <a:rPr lang="fr-FR" b="0" err="1">
                <a:solidFill>
                  <a:srgbClr val="D7BA7D"/>
                </a:solidFill>
                <a:effectLst/>
                <a:highlight>
                  <a:srgbClr val="000000"/>
                </a:highlight>
                <a:latin typeface="Consolas" panose="020B0609020204030204" pitchFamily="49" charset="0"/>
              </a:rPr>
              <a:t>img</a:t>
            </a:r>
            <a:r>
              <a:rPr lang="fr-FR" b="0">
                <a:solidFill>
                  <a:srgbClr val="D4D4D4"/>
                </a:solidFill>
                <a:effectLst/>
                <a:highlight>
                  <a:srgbClr val="000000"/>
                </a:highlight>
                <a:latin typeface="Consolas" panose="020B0609020204030204" pitchFamily="49" charset="0"/>
              </a:rPr>
              <a:t>{</a:t>
            </a:r>
          </a:p>
          <a:p>
            <a:r>
              <a:rPr lang="fr-FR" b="0">
                <a:solidFill>
                  <a:srgbClr val="D4D4D4"/>
                </a:solidFill>
                <a:effectLst/>
                <a:highlight>
                  <a:srgbClr val="000000"/>
                </a:highlight>
                <a:latin typeface="Consolas" panose="020B0609020204030204" pitchFamily="49" charset="0"/>
              </a:rPr>
              <a:t>    </a:t>
            </a:r>
            <a:r>
              <a:rPr lang="fr-FR" b="0" err="1">
                <a:solidFill>
                  <a:srgbClr val="9CDCFE"/>
                </a:solidFill>
                <a:effectLst/>
                <a:highlight>
                  <a:srgbClr val="000000"/>
                </a:highlight>
                <a:latin typeface="Consolas" panose="020B0609020204030204" pitchFamily="49" charset="0"/>
              </a:rPr>
              <a:t>transform</a:t>
            </a:r>
            <a:r>
              <a:rPr lang="fr-FR" b="0">
                <a:solidFill>
                  <a:srgbClr val="D4D4D4"/>
                </a:solidFill>
                <a:effectLst/>
                <a:highlight>
                  <a:srgbClr val="000000"/>
                </a:highlight>
                <a:latin typeface="Consolas" panose="020B0609020204030204" pitchFamily="49" charset="0"/>
              </a:rPr>
              <a:t>: </a:t>
            </a:r>
            <a:r>
              <a:rPr lang="fr-FR" b="0" err="1">
                <a:solidFill>
                  <a:srgbClr val="DCDCAA"/>
                </a:solidFill>
                <a:effectLst/>
                <a:highlight>
                  <a:srgbClr val="000000"/>
                </a:highlight>
                <a:latin typeface="Consolas" panose="020B0609020204030204" pitchFamily="49" charset="0"/>
              </a:rPr>
              <a:t>scale</a:t>
            </a:r>
            <a:r>
              <a:rPr lang="fr-FR" b="0">
                <a:solidFill>
                  <a:srgbClr val="D4D4D4"/>
                </a:solidFill>
                <a:effectLst/>
                <a:highlight>
                  <a:srgbClr val="000000"/>
                </a:highlight>
                <a:latin typeface="Consolas" panose="020B0609020204030204" pitchFamily="49" charset="0"/>
              </a:rPr>
              <a:t>(</a:t>
            </a:r>
            <a:r>
              <a:rPr lang="fr-FR" b="0">
                <a:solidFill>
                  <a:srgbClr val="B5CEA8"/>
                </a:solidFill>
                <a:effectLst/>
                <a:highlight>
                  <a:srgbClr val="000000"/>
                </a:highlight>
                <a:latin typeface="Consolas" panose="020B0609020204030204" pitchFamily="49" charset="0"/>
              </a:rPr>
              <a:t>1</a:t>
            </a:r>
            <a:r>
              <a:rPr lang="fr-FR" b="0">
                <a:solidFill>
                  <a:srgbClr val="D4D4D4"/>
                </a:solidFill>
                <a:effectLst/>
                <a:highlight>
                  <a:srgbClr val="000000"/>
                </a:highlight>
                <a:latin typeface="Consolas" panose="020B0609020204030204" pitchFamily="49" charset="0"/>
              </a:rPr>
              <a:t>);</a:t>
            </a:r>
            <a:r>
              <a:rPr lang="fr-FR" b="0">
                <a:solidFill>
                  <a:srgbClr val="9CDCFE"/>
                </a:solidFill>
                <a:effectLst/>
                <a:highlight>
                  <a:srgbClr val="000000"/>
                </a:highlight>
                <a:latin typeface="Consolas" panose="020B0609020204030204" pitchFamily="49" charset="0"/>
              </a:rPr>
              <a:t>transition-duration</a:t>
            </a:r>
            <a:r>
              <a:rPr lang="fr-FR" b="0">
                <a:solidFill>
                  <a:srgbClr val="D4D4D4"/>
                </a:solidFill>
                <a:effectLst/>
                <a:highlight>
                  <a:srgbClr val="000000"/>
                </a:highlight>
                <a:latin typeface="Consolas" panose="020B0609020204030204" pitchFamily="49" charset="0"/>
              </a:rPr>
              <a:t>: </a:t>
            </a:r>
            <a:r>
              <a:rPr lang="fr-FR" b="0">
                <a:solidFill>
                  <a:srgbClr val="B5CEA8"/>
                </a:solidFill>
                <a:effectLst/>
                <a:highlight>
                  <a:srgbClr val="000000"/>
                </a:highlight>
                <a:latin typeface="Consolas" panose="020B0609020204030204" pitchFamily="49" charset="0"/>
              </a:rPr>
              <a:t>1s</a:t>
            </a:r>
            <a:r>
              <a:rPr lang="fr-FR" b="0">
                <a:solidFill>
                  <a:srgbClr val="D4D4D4"/>
                </a:solidFill>
                <a:effectLst/>
                <a:highlight>
                  <a:srgbClr val="000000"/>
                </a:highlight>
                <a:latin typeface="Consolas" panose="020B0609020204030204" pitchFamily="49" charset="0"/>
              </a:rPr>
              <a:t>;</a:t>
            </a:r>
          </a:p>
          <a:p>
            <a:r>
              <a:rPr lang="fr-FR" b="0">
                <a:solidFill>
                  <a:srgbClr val="D4D4D4"/>
                </a:solidFill>
                <a:effectLst/>
                <a:highlight>
                  <a:srgbClr val="000000"/>
                </a:highlight>
                <a:latin typeface="Consolas" panose="020B0609020204030204" pitchFamily="49" charset="0"/>
              </a:rPr>
              <a:t>}</a:t>
            </a:r>
          </a:p>
          <a:p>
            <a:r>
              <a:rPr lang="fr-FR" b="0" err="1">
                <a:solidFill>
                  <a:srgbClr val="D7BA7D"/>
                </a:solidFill>
                <a:effectLst/>
                <a:highlight>
                  <a:srgbClr val="000000"/>
                </a:highlight>
                <a:latin typeface="Consolas" panose="020B0609020204030204" pitchFamily="49" charset="0"/>
              </a:rPr>
              <a:t>footer</a:t>
            </a:r>
            <a:r>
              <a:rPr lang="fr-FR" b="0">
                <a:solidFill>
                  <a:srgbClr val="D4D4D4"/>
                </a:solidFill>
                <a:effectLst/>
                <a:highlight>
                  <a:srgbClr val="000000"/>
                </a:highlight>
                <a:latin typeface="Consolas" panose="020B0609020204030204" pitchFamily="49" charset="0"/>
              </a:rPr>
              <a:t> </a:t>
            </a:r>
            <a:r>
              <a:rPr lang="fr-FR" b="0" err="1">
                <a:solidFill>
                  <a:srgbClr val="D7BA7D"/>
                </a:solidFill>
                <a:effectLst/>
                <a:highlight>
                  <a:srgbClr val="000000"/>
                </a:highlight>
                <a:latin typeface="Consolas" panose="020B0609020204030204" pitchFamily="49" charset="0"/>
              </a:rPr>
              <a:t>img:hover</a:t>
            </a:r>
            <a:r>
              <a:rPr lang="fr-FR" b="0">
                <a:solidFill>
                  <a:srgbClr val="D4D4D4"/>
                </a:solidFill>
                <a:effectLst/>
                <a:highlight>
                  <a:srgbClr val="000000"/>
                </a:highlight>
                <a:latin typeface="Consolas" panose="020B0609020204030204" pitchFamily="49" charset="0"/>
              </a:rPr>
              <a:t>{</a:t>
            </a:r>
          </a:p>
          <a:p>
            <a:r>
              <a:rPr lang="fr-FR" b="0">
                <a:solidFill>
                  <a:srgbClr val="D4D4D4"/>
                </a:solidFill>
                <a:effectLst/>
                <a:highlight>
                  <a:srgbClr val="000000"/>
                </a:highlight>
                <a:latin typeface="Consolas" panose="020B0609020204030204" pitchFamily="49" charset="0"/>
              </a:rPr>
              <a:t>    </a:t>
            </a:r>
            <a:r>
              <a:rPr lang="fr-FR" b="0" err="1">
                <a:solidFill>
                  <a:srgbClr val="9CDCFE"/>
                </a:solidFill>
                <a:effectLst/>
                <a:highlight>
                  <a:srgbClr val="000000"/>
                </a:highlight>
                <a:latin typeface="Consolas" panose="020B0609020204030204" pitchFamily="49" charset="0"/>
              </a:rPr>
              <a:t>transform</a:t>
            </a:r>
            <a:r>
              <a:rPr lang="fr-FR" b="0">
                <a:solidFill>
                  <a:srgbClr val="D4D4D4"/>
                </a:solidFill>
                <a:effectLst/>
                <a:highlight>
                  <a:srgbClr val="000000"/>
                </a:highlight>
                <a:latin typeface="Consolas" panose="020B0609020204030204" pitchFamily="49" charset="0"/>
              </a:rPr>
              <a:t>: </a:t>
            </a:r>
            <a:r>
              <a:rPr lang="fr-FR" b="0" err="1">
                <a:solidFill>
                  <a:srgbClr val="DCDCAA"/>
                </a:solidFill>
                <a:effectLst/>
                <a:highlight>
                  <a:srgbClr val="000000"/>
                </a:highlight>
                <a:latin typeface="Consolas" panose="020B0609020204030204" pitchFamily="49" charset="0"/>
              </a:rPr>
              <a:t>scale</a:t>
            </a:r>
            <a:r>
              <a:rPr lang="fr-FR" b="0">
                <a:solidFill>
                  <a:srgbClr val="D4D4D4"/>
                </a:solidFill>
                <a:effectLst/>
                <a:highlight>
                  <a:srgbClr val="000000"/>
                </a:highlight>
                <a:latin typeface="Consolas" panose="020B0609020204030204" pitchFamily="49" charset="0"/>
              </a:rPr>
              <a:t>(</a:t>
            </a:r>
            <a:r>
              <a:rPr lang="fr-FR" b="0">
                <a:solidFill>
                  <a:srgbClr val="B5CEA8"/>
                </a:solidFill>
                <a:effectLst/>
                <a:highlight>
                  <a:srgbClr val="000000"/>
                </a:highlight>
                <a:latin typeface="Consolas" panose="020B0609020204030204" pitchFamily="49" charset="0"/>
              </a:rPr>
              <a:t>1.5</a:t>
            </a:r>
            <a:r>
              <a:rPr lang="fr-FR" b="0">
                <a:solidFill>
                  <a:srgbClr val="D4D4D4"/>
                </a:solidFill>
                <a:effectLst/>
                <a:highlight>
                  <a:srgbClr val="000000"/>
                </a:highlight>
                <a:latin typeface="Consolas" panose="020B0609020204030204" pitchFamily="49" charset="0"/>
              </a:rPr>
              <a:t>);    </a:t>
            </a:r>
          </a:p>
          <a:p>
            <a:r>
              <a:rPr lang="fr-FR" b="0">
                <a:solidFill>
                  <a:srgbClr val="D4D4D4"/>
                </a:solidFill>
                <a:effectLst/>
                <a:highlight>
                  <a:srgbClr val="000000"/>
                </a:highlight>
                <a:latin typeface="Consolas" panose="020B0609020204030204" pitchFamily="49" charset="0"/>
              </a:rPr>
              <a:t>    </a:t>
            </a:r>
            <a:r>
              <a:rPr lang="fr-FR" b="0">
                <a:solidFill>
                  <a:srgbClr val="9CDCFE"/>
                </a:solidFill>
                <a:effectLst/>
                <a:highlight>
                  <a:srgbClr val="000000"/>
                </a:highlight>
                <a:latin typeface="Consolas" panose="020B0609020204030204" pitchFamily="49" charset="0"/>
              </a:rPr>
              <a:t>transition-timing-</a:t>
            </a:r>
            <a:r>
              <a:rPr lang="fr-FR" b="0" err="1">
                <a:solidFill>
                  <a:srgbClr val="9CDCFE"/>
                </a:solidFill>
                <a:effectLst/>
                <a:highlight>
                  <a:srgbClr val="000000"/>
                </a:highlight>
                <a:latin typeface="Consolas" panose="020B0609020204030204" pitchFamily="49" charset="0"/>
              </a:rPr>
              <a:t>function</a:t>
            </a:r>
            <a:r>
              <a:rPr lang="fr-FR" b="0">
                <a:solidFill>
                  <a:srgbClr val="D4D4D4"/>
                </a:solidFill>
                <a:effectLst/>
                <a:highlight>
                  <a:srgbClr val="000000"/>
                </a:highlight>
                <a:latin typeface="Consolas" panose="020B0609020204030204" pitchFamily="49" charset="0"/>
              </a:rPr>
              <a:t>: </a:t>
            </a:r>
            <a:r>
              <a:rPr lang="fr-FR" b="0" err="1">
                <a:solidFill>
                  <a:srgbClr val="CE9178"/>
                </a:solidFill>
                <a:effectLst/>
                <a:highlight>
                  <a:srgbClr val="000000"/>
                </a:highlight>
                <a:latin typeface="Consolas" panose="020B0609020204030204" pitchFamily="49" charset="0"/>
              </a:rPr>
              <a:t>ease</a:t>
            </a:r>
            <a:r>
              <a:rPr lang="fr-FR" b="0">
                <a:solidFill>
                  <a:srgbClr val="CE9178"/>
                </a:solidFill>
                <a:effectLst/>
                <a:highlight>
                  <a:srgbClr val="000000"/>
                </a:highlight>
                <a:latin typeface="Consolas" panose="020B0609020204030204" pitchFamily="49" charset="0"/>
              </a:rPr>
              <a:t>-in-out</a:t>
            </a:r>
            <a:r>
              <a:rPr lang="fr-FR" b="0">
                <a:solidFill>
                  <a:srgbClr val="D4D4D4"/>
                </a:solidFill>
                <a:effectLst/>
                <a:highlight>
                  <a:srgbClr val="000000"/>
                </a:highlight>
                <a:latin typeface="Consolas" panose="020B0609020204030204" pitchFamily="49" charset="0"/>
              </a:rPr>
              <a:t>;</a:t>
            </a:r>
          </a:p>
          <a:p>
            <a:r>
              <a:rPr lang="fr-FR" b="0">
                <a:solidFill>
                  <a:srgbClr val="D4D4D4"/>
                </a:solidFill>
                <a:effectLst/>
                <a:highlight>
                  <a:srgbClr val="000000"/>
                </a:highligh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i="0" u="none" strike="noStrike" kern="1200" cap="none" spc="-1" normalizeH="0" baseline="0">
              <a:ln>
                <a:noFill/>
              </a:ln>
              <a:solidFill>
                <a:srgbClr val="000000"/>
              </a:solidFill>
              <a:effectLst/>
              <a:uLnTx/>
              <a:uFillTx/>
              <a:latin typeface="Calibri"/>
              <a:ea typeface="Calibri"/>
              <a:cs typeface="DejaVu Sans"/>
            </a:endParaRPr>
          </a:p>
        </p:txBody>
      </p:sp>
    </p:spTree>
    <p:extLst>
      <p:ext uri="{BB962C8B-B14F-4D97-AF65-F5344CB8AC3E}">
        <p14:creationId xmlns:p14="http://schemas.microsoft.com/office/powerpoint/2010/main" val="21989639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A4CA9-4612-40D2-BC49-CB23D7886561}"/>
              </a:ext>
            </a:extLst>
          </p:cNvPr>
          <p:cNvSpPr>
            <a:spLocks noGrp="1"/>
          </p:cNvSpPr>
          <p:nvPr>
            <p:ph type="title"/>
          </p:nvPr>
        </p:nvSpPr>
        <p:spPr/>
        <p:txBody>
          <a:bodyPr/>
          <a:lstStyle/>
          <a:p>
            <a:r>
              <a:rPr lang="fr-FR"/>
              <a:t>Les media </a:t>
            </a:r>
            <a:r>
              <a:rPr lang="fr-FR" err="1"/>
              <a:t>queries</a:t>
            </a:r>
            <a:endParaRPr lang="fr-FR"/>
          </a:p>
        </p:txBody>
      </p:sp>
      <p:sp>
        <p:nvSpPr>
          <p:cNvPr id="3" name="Espace réservé du contenu 2">
            <a:extLst>
              <a:ext uri="{FF2B5EF4-FFF2-40B4-BE49-F238E27FC236}">
                <a16:creationId xmlns:a16="http://schemas.microsoft.com/office/drawing/2014/main" id="{42CF0D45-BE26-4107-A1D4-79AB9A50A7F0}"/>
              </a:ext>
            </a:extLst>
          </p:cNvPr>
          <p:cNvSpPr>
            <a:spLocks noGrp="1"/>
          </p:cNvSpPr>
          <p:nvPr>
            <p:ph idx="4294967295"/>
          </p:nvPr>
        </p:nvSpPr>
        <p:spPr>
          <a:xfrm>
            <a:off x="1371600" y="1825625"/>
            <a:ext cx="9144000" cy="4351338"/>
          </a:xfrm>
          <a:prstGeom prst="rect">
            <a:avLst/>
          </a:prstGeom>
          <a:noFill/>
        </p:spPr>
        <p:txBody>
          <a:bodyPr numCol="1">
            <a:noAutofit/>
          </a:bodyPr>
          <a:lstStyle/>
          <a:p>
            <a:pPr marL="0" indent="0">
              <a:lnSpc>
                <a:spcPct val="115000"/>
              </a:lnSpc>
              <a:spcAft>
                <a:spcPts val="1000"/>
              </a:spcAft>
              <a:buNone/>
            </a:pPr>
            <a:r>
              <a:rPr lang="fr-CA" sz="1800">
                <a:effectLst/>
                <a:latin typeface="Calibri" panose="020F0502020204030204" pitchFamily="34" charset="0"/>
                <a:ea typeface="Times New Roman" panose="02020603050405020304" pitchFamily="18" charset="0"/>
                <a:cs typeface="Calibri" panose="020F0502020204030204" pitchFamily="34" charset="0"/>
              </a:rPr>
              <a:t>Les requêtes multimédias dans CSS3 ont étendu l'idée des types de médias CSS2 : au lieu de rechercher un type d'appareil, elles examinent la capacité de l'appareil.​</a:t>
            </a:r>
          </a:p>
          <a:p>
            <a:pPr marL="0" indent="0">
              <a:lnSpc>
                <a:spcPct val="115000"/>
              </a:lnSpc>
              <a:spcAft>
                <a:spcPts val="1000"/>
              </a:spcAft>
              <a:buNone/>
            </a:pPr>
            <a:r>
              <a:rPr lang="fr-CA" sz="1800">
                <a:effectLst/>
                <a:latin typeface="Calibri" panose="020F0502020204030204" pitchFamily="34" charset="0"/>
                <a:ea typeface="Times New Roman" panose="02020603050405020304" pitchFamily="18" charset="0"/>
                <a:cs typeface="Calibri" panose="020F0502020204030204" pitchFamily="34" charset="0"/>
              </a:rPr>
              <a:t>Les requêtes multimédias peuvent être utilisées pour vérifier de nombreuses choses, telles que :​</a:t>
            </a:r>
          </a:p>
          <a:p>
            <a:pPr>
              <a:lnSpc>
                <a:spcPct val="115000"/>
              </a:lnSpc>
              <a:spcAft>
                <a:spcPts val="1000"/>
              </a:spcAft>
            </a:pPr>
            <a:r>
              <a:rPr lang="fr-CA" sz="1800">
                <a:effectLst/>
                <a:latin typeface="Calibri" panose="020F0502020204030204" pitchFamily="34" charset="0"/>
                <a:ea typeface="Times New Roman" panose="02020603050405020304" pitchFamily="18" charset="0"/>
                <a:cs typeface="Calibri" panose="020F0502020204030204" pitchFamily="34" charset="0"/>
              </a:rPr>
              <a:t>largeur et hauteur de la fenêtre​</a:t>
            </a:r>
          </a:p>
          <a:p>
            <a:pPr>
              <a:lnSpc>
                <a:spcPct val="115000"/>
              </a:lnSpc>
              <a:spcAft>
                <a:spcPts val="1000"/>
              </a:spcAft>
            </a:pPr>
            <a:r>
              <a:rPr lang="fr-CA" sz="1800">
                <a:effectLst/>
                <a:latin typeface="Calibri" panose="020F0502020204030204" pitchFamily="34" charset="0"/>
                <a:ea typeface="Times New Roman" panose="02020603050405020304" pitchFamily="18" charset="0"/>
                <a:cs typeface="Calibri" panose="020F0502020204030204" pitchFamily="34" charset="0"/>
              </a:rPr>
              <a:t>largeur et hauteur de l'appareil​</a:t>
            </a:r>
          </a:p>
          <a:p>
            <a:pPr>
              <a:lnSpc>
                <a:spcPct val="115000"/>
              </a:lnSpc>
              <a:spcAft>
                <a:spcPts val="1000"/>
              </a:spcAft>
            </a:pPr>
            <a:r>
              <a:rPr lang="fr-CA" sz="1800">
                <a:effectLst/>
                <a:latin typeface="Calibri" panose="020F0502020204030204" pitchFamily="34" charset="0"/>
                <a:ea typeface="Times New Roman" panose="02020603050405020304" pitchFamily="18" charset="0"/>
                <a:cs typeface="Calibri" panose="020F0502020204030204" pitchFamily="34" charset="0"/>
              </a:rPr>
              <a:t>orientation (la tablette/le téléphone est-il en mode paysage ou portrait ?)​</a:t>
            </a:r>
          </a:p>
          <a:p>
            <a:pPr>
              <a:lnSpc>
                <a:spcPct val="115000"/>
              </a:lnSpc>
              <a:spcAft>
                <a:spcPts val="1000"/>
              </a:spcAft>
            </a:pPr>
            <a:r>
              <a:rPr lang="fr-CA" sz="1800">
                <a:effectLst/>
                <a:latin typeface="Calibri" panose="020F0502020204030204" pitchFamily="34" charset="0"/>
                <a:ea typeface="Times New Roman" panose="02020603050405020304" pitchFamily="18" charset="0"/>
                <a:cs typeface="Calibri" panose="020F0502020204030204" pitchFamily="34" charset="0"/>
              </a:rPr>
              <a:t>résolution</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54383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A4CA9-4612-40D2-BC49-CB23D7886561}"/>
              </a:ext>
            </a:extLst>
          </p:cNvPr>
          <p:cNvSpPr>
            <a:spLocks noGrp="1"/>
          </p:cNvSpPr>
          <p:nvPr>
            <p:ph type="title"/>
          </p:nvPr>
        </p:nvSpPr>
        <p:spPr/>
        <p:txBody>
          <a:bodyPr/>
          <a:lstStyle/>
          <a:p>
            <a:r>
              <a:rPr lang="fr-FR"/>
              <a:t>Les media </a:t>
            </a:r>
            <a:r>
              <a:rPr lang="fr-FR" err="1"/>
              <a:t>queries</a:t>
            </a:r>
            <a:endParaRPr lang="fr-FR"/>
          </a:p>
        </p:txBody>
      </p:sp>
      <p:sp>
        <p:nvSpPr>
          <p:cNvPr id="3" name="Espace réservé du contenu 2">
            <a:extLst>
              <a:ext uri="{FF2B5EF4-FFF2-40B4-BE49-F238E27FC236}">
                <a16:creationId xmlns:a16="http://schemas.microsoft.com/office/drawing/2014/main" id="{42CF0D45-BE26-4107-A1D4-79AB9A50A7F0}"/>
              </a:ext>
            </a:extLst>
          </p:cNvPr>
          <p:cNvSpPr>
            <a:spLocks noGrp="1"/>
          </p:cNvSpPr>
          <p:nvPr>
            <p:ph idx="4294967295"/>
          </p:nvPr>
        </p:nvSpPr>
        <p:spPr>
          <a:xfrm>
            <a:off x="1371600" y="1825625"/>
            <a:ext cx="9144000" cy="4351338"/>
          </a:xfrm>
          <a:prstGeom prst="rect">
            <a:avLst/>
          </a:prstGeom>
          <a:noFill/>
        </p:spPr>
        <p:txBody>
          <a:bodyPr numCol="1">
            <a:noAutofit/>
          </a:bodyPr>
          <a:lstStyle/>
          <a:p>
            <a:pPr marL="0" indent="0">
              <a:lnSpc>
                <a:spcPct val="115000"/>
              </a:lnSpc>
              <a:spcAft>
                <a:spcPts val="1000"/>
              </a:spcAft>
              <a:buNone/>
            </a:pPr>
            <a:r>
              <a:rPr lang="fr-CA" sz="1800">
                <a:effectLst/>
                <a:latin typeface="Calibri" panose="020F0502020204030204" pitchFamily="34" charset="0"/>
                <a:ea typeface="Times New Roman" panose="02020603050405020304" pitchFamily="18" charset="0"/>
                <a:cs typeface="Times New Roman" panose="02020603050405020304" pitchFamily="18" charset="0"/>
              </a:rPr>
              <a:t>Les media </a:t>
            </a:r>
            <a:r>
              <a:rPr lang="fr-CA" sz="1800" err="1">
                <a:effectLst/>
                <a:latin typeface="Calibri" panose="020F0502020204030204" pitchFamily="34" charset="0"/>
                <a:ea typeface="Times New Roman" panose="02020603050405020304" pitchFamily="18" charset="0"/>
                <a:cs typeface="Times New Roman" panose="02020603050405020304" pitchFamily="18" charset="0"/>
              </a:rPr>
              <a:t>queries</a:t>
            </a:r>
            <a:r>
              <a:rPr lang="fr-CA" sz="1800">
                <a:effectLst/>
                <a:latin typeface="Calibri" panose="020F0502020204030204" pitchFamily="34" charset="0"/>
                <a:ea typeface="Times New Roman" panose="02020603050405020304" pitchFamily="18" charset="0"/>
                <a:cs typeface="Times New Roman" panose="02020603050405020304" pitchFamily="18" charset="0"/>
              </a:rPr>
              <a:t>, introduites dans CSS2, ont permis de définir différentes règles de style pour différents types de médias.​</a:t>
            </a:r>
          </a:p>
          <a:p>
            <a:pPr marL="0" indent="0">
              <a:lnSpc>
                <a:spcPct val="115000"/>
              </a:lnSpc>
              <a:spcAft>
                <a:spcPts val="1000"/>
              </a:spcAft>
              <a:buNone/>
            </a:pPr>
            <a:r>
              <a:rPr lang="fr-CA" sz="1800">
                <a:effectLst/>
                <a:latin typeface="Calibri" panose="020F0502020204030204" pitchFamily="34" charset="0"/>
                <a:ea typeface="Times New Roman" panose="02020603050405020304" pitchFamily="18" charset="0"/>
                <a:cs typeface="Times New Roman" panose="02020603050405020304" pitchFamily="18" charset="0"/>
              </a:rPr>
              <a:t>Exemples : vous pouvez avoir un ensemble de règles de style pour les écrans d'ordinateur, un pour les imprimantes, un pour les appareils portables, un pour les appareils de type télévision, et ainsi de suite.</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8105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A4CA9-4612-40D2-BC49-CB23D7886561}"/>
              </a:ext>
            </a:extLst>
          </p:cNvPr>
          <p:cNvSpPr>
            <a:spLocks noGrp="1"/>
          </p:cNvSpPr>
          <p:nvPr>
            <p:ph type="title"/>
          </p:nvPr>
        </p:nvSpPr>
        <p:spPr/>
        <p:txBody>
          <a:bodyPr/>
          <a:lstStyle/>
          <a:p>
            <a:r>
              <a:rPr lang="fr-FR"/>
              <a:t>Les media </a:t>
            </a:r>
            <a:r>
              <a:rPr lang="fr-FR" err="1"/>
              <a:t>queries</a:t>
            </a:r>
            <a:endParaRPr lang="fr-FR"/>
          </a:p>
        </p:txBody>
      </p:sp>
      <p:sp>
        <p:nvSpPr>
          <p:cNvPr id="3" name="Espace réservé du contenu 2">
            <a:extLst>
              <a:ext uri="{FF2B5EF4-FFF2-40B4-BE49-F238E27FC236}">
                <a16:creationId xmlns:a16="http://schemas.microsoft.com/office/drawing/2014/main" id="{42CF0D45-BE26-4107-A1D4-79AB9A50A7F0}"/>
              </a:ext>
            </a:extLst>
          </p:cNvPr>
          <p:cNvSpPr>
            <a:spLocks noGrp="1"/>
          </p:cNvSpPr>
          <p:nvPr>
            <p:ph idx="4294967295"/>
          </p:nvPr>
        </p:nvSpPr>
        <p:spPr>
          <a:xfrm>
            <a:off x="838200" y="1825625"/>
            <a:ext cx="9677400" cy="4351338"/>
          </a:xfrm>
          <a:prstGeom prst="rect">
            <a:avLst/>
          </a:prstGeom>
          <a:noFill/>
        </p:spPr>
        <p:txBody>
          <a:bodyPr numCol="1">
            <a:noAutofit/>
          </a:bodyPr>
          <a:lstStyle/>
          <a:p>
            <a:pPr marL="0" indent="0">
              <a:lnSpc>
                <a:spcPct val="100000"/>
              </a:lnSpc>
              <a:spcBef>
                <a:spcPts val="0"/>
              </a:spcBef>
              <a:spcAft>
                <a:spcPts val="0"/>
              </a:spcAft>
              <a:buNone/>
            </a:pPr>
            <a:r>
              <a:rPr lang="fr-FR" sz="1800" b="1">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rPr>
              <a:t>Syntaxe de la media </a:t>
            </a:r>
            <a:r>
              <a:rPr lang="fr-FR" sz="1800" b="1" err="1">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rPr>
              <a:t>query</a:t>
            </a:r>
            <a:endParaRPr lang="fr-FR" sz="1800" b="1">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a:effectLst/>
                <a:latin typeface="Calibri" panose="020F0502020204030204" pitchFamily="34" charset="0"/>
                <a:ea typeface="Times New Roman" panose="02020603050405020304" pitchFamily="18" charset="0"/>
                <a:cs typeface="Calibri" panose="020F0502020204030204" pitchFamily="34" charset="0"/>
              </a:rPr>
              <a:t>Dans un fichier </a:t>
            </a:r>
            <a:r>
              <a:rPr lang="fr-FR" sz="1800" err="1">
                <a:effectLst/>
                <a:latin typeface="Calibri" panose="020F0502020204030204" pitchFamily="34" charset="0"/>
                <a:ea typeface="Times New Roman" panose="02020603050405020304" pitchFamily="18" charset="0"/>
                <a:cs typeface="Calibri" panose="020F0502020204030204" pitchFamily="34" charset="0"/>
              </a:rPr>
              <a:t>css</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A626A4"/>
                </a:solidFill>
                <a:effectLst/>
                <a:latin typeface="Consolas" panose="020B0609020204030204" pitchFamily="49" charset="0"/>
                <a:ea typeface="Times New Roman" panose="02020603050405020304" pitchFamily="18" charset="0"/>
                <a:cs typeface="Times New Roman" panose="02020603050405020304" pitchFamily="18" charset="0"/>
              </a:rPr>
              <a:t>@media</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not|only</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mediatype</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and ( expressions) {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A626A4"/>
                </a:solidFill>
                <a:effectLst/>
                <a:latin typeface="Consolas" panose="020B0609020204030204" pitchFamily="49" charset="0"/>
                <a:ea typeface="Times New Roman" panose="02020603050405020304" pitchFamily="18" charset="0"/>
                <a:cs typeface="Times New Roman" panose="02020603050405020304" pitchFamily="18" charset="0"/>
              </a:rPr>
              <a:t>CSS-Code;</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A626A4"/>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a:effectLst/>
                <a:latin typeface="Calibri" panose="020F0502020204030204" pitchFamily="34" charset="0"/>
                <a:ea typeface="Times New Roman" panose="02020603050405020304" pitchFamily="18" charset="0"/>
                <a:cs typeface="Calibri" panose="020F0502020204030204" pitchFamily="34" charset="0"/>
              </a:rPr>
              <a:t>Dans un fichier HTML</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fr-FR" sz="1800" err="1">
                <a:solidFill>
                  <a:srgbClr val="E45649"/>
                </a:solidFill>
                <a:effectLst/>
                <a:latin typeface="Consolas" panose="020B0609020204030204" pitchFamily="49" charset="0"/>
                <a:ea typeface="Times New Roman" panose="02020603050405020304" pitchFamily="18" charset="0"/>
                <a:cs typeface="Times New Roman" panose="02020603050405020304" pitchFamily="18" charset="0"/>
              </a:rPr>
              <a:t>link</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rel</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800">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800" err="1">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stylesheet</a:t>
            </a:r>
            <a:r>
              <a:rPr lang="fr-FR" sz="1800">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media</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800">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mediatype</a:t>
            </a:r>
            <a:r>
              <a:rPr lang="fr-FR" sz="1800">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and|not|only</a:t>
            </a:r>
            <a:r>
              <a:rPr lang="fr-FR" sz="1800">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 ( expressions)"</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href</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800">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 print.css"</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12363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A4CA9-4612-40D2-BC49-CB23D7886561}"/>
              </a:ext>
            </a:extLst>
          </p:cNvPr>
          <p:cNvSpPr>
            <a:spLocks noGrp="1"/>
          </p:cNvSpPr>
          <p:nvPr>
            <p:ph type="title"/>
          </p:nvPr>
        </p:nvSpPr>
        <p:spPr/>
        <p:txBody>
          <a:bodyPr/>
          <a:lstStyle/>
          <a:p>
            <a:r>
              <a:rPr lang="fr-FR"/>
              <a:t>Les media </a:t>
            </a:r>
            <a:r>
              <a:rPr lang="fr-FR" err="1"/>
              <a:t>queries</a:t>
            </a:r>
            <a:endParaRPr lang="fr-FR"/>
          </a:p>
        </p:txBody>
      </p:sp>
      <p:sp>
        <p:nvSpPr>
          <p:cNvPr id="3" name="Espace réservé du contenu 2">
            <a:extLst>
              <a:ext uri="{FF2B5EF4-FFF2-40B4-BE49-F238E27FC236}">
                <a16:creationId xmlns:a16="http://schemas.microsoft.com/office/drawing/2014/main" id="{42CF0D45-BE26-4107-A1D4-79AB9A50A7F0}"/>
              </a:ext>
            </a:extLst>
          </p:cNvPr>
          <p:cNvSpPr>
            <a:spLocks noGrp="1"/>
          </p:cNvSpPr>
          <p:nvPr>
            <p:ph idx="4294967295"/>
          </p:nvPr>
        </p:nvSpPr>
        <p:spPr>
          <a:xfrm>
            <a:off x="719958" y="1825625"/>
            <a:ext cx="9795641" cy="4351338"/>
          </a:xfrm>
          <a:prstGeom prst="rect">
            <a:avLst/>
          </a:prstGeom>
          <a:noFill/>
        </p:spPr>
        <p:txBody>
          <a:bodyPr numCol="1">
            <a:noAutofit/>
          </a:bodyPr>
          <a:lstStyle/>
          <a:p>
            <a:pPr marL="0" indent="0">
              <a:lnSpc>
                <a:spcPct val="100000"/>
              </a:lnSpc>
              <a:spcBef>
                <a:spcPts val="0"/>
              </a:spcBef>
              <a:spcAft>
                <a:spcPts val="0"/>
              </a:spcAft>
              <a:buNone/>
            </a:pPr>
            <a:r>
              <a:rPr lang="fr-FR" sz="1800">
                <a:solidFill>
                  <a:srgbClr val="A626A4"/>
                </a:solidFill>
                <a:effectLst/>
                <a:latin typeface="Consolas" panose="020B0609020204030204" pitchFamily="49" charset="0"/>
                <a:ea typeface="Times New Roman" panose="02020603050405020304" pitchFamily="18" charset="0"/>
                <a:cs typeface="Times New Roman" panose="02020603050405020304" pitchFamily="18" charset="0"/>
              </a:rPr>
              <a:t>@media</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screen</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and (min-</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width</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480px</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E45649"/>
                </a:solidFill>
                <a:effectLst/>
                <a:latin typeface="Consolas" panose="020B0609020204030204" pitchFamily="49" charset="0"/>
                <a:ea typeface="Times New Roman" panose="02020603050405020304" pitchFamily="18" charset="0"/>
                <a:cs typeface="Times New Roman" panose="02020603050405020304" pitchFamily="18" charset="0"/>
              </a:rPr>
              <a:t>body</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background-</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color</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lightgreen</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A626A4"/>
                </a:solidFill>
                <a:effectLst/>
                <a:latin typeface="Consolas" panose="020B0609020204030204" pitchFamily="49" charset="0"/>
                <a:ea typeface="Times New Roman" panose="02020603050405020304" pitchFamily="18" charset="0"/>
                <a:cs typeface="Times New Roman" panose="02020603050405020304" pitchFamily="18" charset="0"/>
              </a:rPr>
              <a:t>@media</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screen</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and (max-</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width</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900px</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and (min-</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width</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600px</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E45649"/>
                </a:solidFill>
                <a:effectLst/>
                <a:latin typeface="Consolas" panose="020B0609020204030204" pitchFamily="49" charset="0"/>
                <a:ea typeface="Times New Roman" panose="02020603050405020304" pitchFamily="18" charset="0"/>
                <a:cs typeface="Times New Roman" panose="02020603050405020304" pitchFamily="18" charset="0"/>
              </a:rPr>
              <a:t>div</a:t>
            </a:r>
            <a:r>
              <a:rPr lang="fr-FR" sz="1800" err="1">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.example</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font-size: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50px</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padding</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50px</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border: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8px</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solid</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black</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background: </a:t>
            </a:r>
            <a:r>
              <a:rPr lang="fr-FR" sz="1800" err="1">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yellow</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41006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A4CA9-4612-40D2-BC49-CB23D7886561}"/>
              </a:ext>
            </a:extLst>
          </p:cNvPr>
          <p:cNvSpPr>
            <a:spLocks noGrp="1"/>
          </p:cNvSpPr>
          <p:nvPr>
            <p:ph type="title"/>
          </p:nvPr>
        </p:nvSpPr>
        <p:spPr/>
        <p:txBody>
          <a:bodyPr/>
          <a:lstStyle/>
          <a:p>
            <a:r>
              <a:rPr lang="fr-FR"/>
              <a:t>Les media </a:t>
            </a:r>
            <a:r>
              <a:rPr lang="fr-FR" err="1"/>
              <a:t>queries</a:t>
            </a:r>
            <a:r>
              <a:rPr lang="fr-FR"/>
              <a:t> : liens utiles</a:t>
            </a:r>
          </a:p>
        </p:txBody>
      </p:sp>
      <p:sp>
        <p:nvSpPr>
          <p:cNvPr id="3" name="Espace réservé du contenu 2">
            <a:extLst>
              <a:ext uri="{FF2B5EF4-FFF2-40B4-BE49-F238E27FC236}">
                <a16:creationId xmlns:a16="http://schemas.microsoft.com/office/drawing/2014/main" id="{42CF0D45-BE26-4107-A1D4-79AB9A50A7F0}"/>
              </a:ext>
            </a:extLst>
          </p:cNvPr>
          <p:cNvSpPr>
            <a:spLocks noGrp="1"/>
          </p:cNvSpPr>
          <p:nvPr>
            <p:ph idx="4294967295"/>
          </p:nvPr>
        </p:nvSpPr>
        <p:spPr>
          <a:xfrm>
            <a:off x="838200" y="3318865"/>
            <a:ext cx="9795641" cy="682683"/>
          </a:xfrm>
          <a:prstGeom prst="rect">
            <a:avLst/>
          </a:prstGeom>
          <a:solidFill>
            <a:schemeClr val="accent2"/>
          </a:solidFill>
        </p:spPr>
        <p:txBody>
          <a:bodyPr numCol="1">
            <a:noAutofit/>
          </a:bodyPr>
          <a:lstStyle/>
          <a:p>
            <a:pPr>
              <a:lnSpc>
                <a:spcPct val="100000"/>
              </a:lnSpc>
              <a:spcBef>
                <a:spcPts val="0"/>
              </a:spcBef>
            </a:pPr>
            <a:r>
              <a:rPr lang="fr-FR" sz="1800">
                <a:effectLst/>
                <a:latin typeface="Calibri" panose="020F0502020204030204" pitchFamily="34" charset="0"/>
                <a:ea typeface="Times New Roman" panose="02020603050405020304" pitchFamily="18" charset="0"/>
                <a:cs typeface="Times New Roman" panose="02020603050405020304" pitchFamily="18" charset="0"/>
                <a:hlinkClick r:id="rId2"/>
              </a:rPr>
              <a:t>https://developer.mozilla.org/fr/docs/Learn/CSS/CSS_layout/Media_queries</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pPr>
            <a:r>
              <a:rPr lang="fr-FR" sz="1800">
                <a:effectLst/>
                <a:latin typeface="Calibri" panose="020F0502020204030204" pitchFamily="34" charset="0"/>
                <a:ea typeface="Times New Roman" panose="02020603050405020304" pitchFamily="18" charset="0"/>
                <a:cs typeface="Times New Roman" panose="02020603050405020304" pitchFamily="18" charset="0"/>
                <a:hlinkClick r:id="rId3"/>
              </a:rPr>
              <a:t>https://www.w3schools.com/cssref/css3_pr_mediaquery.php</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3693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61" name="Connecteur droit 12"/>
          <p:cNvCxnSpPr/>
          <p:nvPr/>
        </p:nvCxnSpPr>
        <p:spPr>
          <a:xfrm>
            <a:off x="240840" y="6459480"/>
            <a:ext cx="360" cy="398880"/>
          </a:xfrm>
          <a:prstGeom prst="straightConnector1">
            <a:avLst/>
          </a:prstGeom>
          <a:ln w="139700">
            <a:solidFill>
              <a:srgbClr val="ED7D31"/>
            </a:solidFill>
          </a:ln>
        </p:spPr>
      </p:cxnSp>
      <p:grpSp>
        <p:nvGrpSpPr>
          <p:cNvPr id="762" name="Groupe 12"/>
          <p:cNvGrpSpPr/>
          <p:nvPr/>
        </p:nvGrpSpPr>
        <p:grpSpPr>
          <a:xfrm>
            <a:off x="9233640" y="-30600"/>
            <a:ext cx="2958120" cy="564840"/>
            <a:chOff x="9233640" y="-30600"/>
            <a:chExt cx="2958120" cy="564840"/>
          </a:xfrm>
        </p:grpSpPr>
        <p:sp>
          <p:nvSpPr>
            <p:cNvPr id="76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76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765" name="Graphique 218"/>
          <p:cNvPicPr/>
          <p:nvPr/>
        </p:nvPicPr>
        <p:blipFill>
          <a:blip r:embed="rId2"/>
          <a:stretch/>
        </p:blipFill>
        <p:spPr>
          <a:xfrm>
            <a:off x="240840" y="193320"/>
            <a:ext cx="1424520" cy="311400"/>
          </a:xfrm>
          <a:prstGeom prst="rect">
            <a:avLst/>
          </a:prstGeom>
          <a:ln w="0">
            <a:noFill/>
          </a:ln>
        </p:spPr>
      </p:pic>
      <p:sp>
        <p:nvSpPr>
          <p:cNvPr id="76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767" name="Connecteur droit 12"/>
          <p:cNvCxnSpPr/>
          <p:nvPr/>
        </p:nvCxnSpPr>
        <p:spPr>
          <a:xfrm>
            <a:off x="10526040" y="70920"/>
            <a:ext cx="1416600" cy="360"/>
          </a:xfrm>
          <a:prstGeom prst="straightConnector1">
            <a:avLst/>
          </a:prstGeom>
          <a:ln w="57150">
            <a:solidFill>
              <a:srgbClr val="ED7D31"/>
            </a:solidFill>
          </a:ln>
        </p:spPr>
      </p:cxnSp>
      <p:sp>
        <p:nvSpPr>
          <p:cNvPr id="768" name="PlaceHolder 1"/>
          <p:cNvSpPr>
            <a:spLocks noGrp="1"/>
          </p:cNvSpPr>
          <p:nvPr>
            <p:ph type="sldNum" idx="54"/>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52</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769"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70"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 sélecteur d' </a:t>
            </a:r>
            <a:r>
              <a:rPr kumimoji="0" lang="fr-FR" sz="1900" b="1" i="0" u="sng" strike="noStrike" kern="1200" cap="none" spc="-1" normalizeH="0" baseline="0" noProof="0">
                <a:ln>
                  <a:noFill/>
                </a:ln>
                <a:solidFill>
                  <a:srgbClr val="4472C4"/>
                </a:solidFill>
                <a:effectLst/>
                <a:uLnTx/>
                <a:uFillTx/>
                <a:latin typeface="Calibri"/>
                <a:ea typeface="DejaVu Sans"/>
                <a:cs typeface="DejaVu Sans"/>
              </a:rPr>
              <a:t>id</a:t>
            </a:r>
            <a:r>
              <a:rPr kumimoji="0" lang="fr-FR" sz="1900" b="1" i="0" u="none" strike="noStrike" kern="1200" cap="none" spc="-1" normalizeH="0" baseline="0" noProof="0">
                <a:ln>
                  <a:noFill/>
                </a:ln>
                <a:solidFill>
                  <a:srgbClr val="4472C4"/>
                </a:solidFill>
                <a:effectLst/>
                <a:uLnTx/>
                <a:uFillTx/>
                <a:latin typeface="Calibri"/>
                <a:ea typeface="DejaVu Sans"/>
                <a:cs typeface="DejaVu Sans"/>
              </a:rPr>
              <a:t>entifiant CSS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71" name="ZoneTexte 2"/>
          <p:cNvSpPr/>
          <p:nvPr/>
        </p:nvSpPr>
        <p:spPr>
          <a:xfrm>
            <a:off x="1125000" y="1368720"/>
            <a:ext cx="4966920" cy="25171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Dans le html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0"/>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&lt;</a:t>
            </a:r>
            <a:r>
              <a:rPr kumimoji="0" lang="fr-FR" sz="1800" b="0" i="0" u="none" strike="noStrike" kern="1200" cap="none" spc="-1" normalizeH="0" baseline="0" noProof="0">
                <a:ln>
                  <a:noFill/>
                </a:ln>
                <a:solidFill>
                  <a:srgbClr val="E45649"/>
                </a:solidFill>
                <a:effectLst/>
                <a:uLnTx/>
                <a:uFillTx/>
                <a:latin typeface="Consolas"/>
                <a:ea typeface="DejaVu Sans"/>
                <a:cs typeface="DejaVu Sans"/>
              </a:rPr>
              <a:t>p</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a:ln>
                  <a:noFill/>
                </a:ln>
                <a:solidFill>
                  <a:srgbClr val="4078F2"/>
                </a:solidFill>
                <a:effectLst/>
                <a:uLnTx/>
                <a:uFillTx/>
                <a:latin typeface="Consolas"/>
                <a:ea typeface="DejaVu Sans"/>
                <a:cs typeface="DejaVu Sans"/>
              </a:rPr>
              <a:t>id</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r>
              <a:rPr kumimoji="0" lang="fr-FR" sz="1800" b="0" i="0" u="none" strike="noStrike" kern="1200" cap="none" spc="-1" normalizeH="0" baseline="0" noProof="0">
                <a:ln>
                  <a:noFill/>
                </a:ln>
                <a:solidFill>
                  <a:srgbClr val="50A14F"/>
                </a:solidFill>
                <a:effectLst/>
                <a:uLnTx/>
                <a:uFillTx/>
                <a:latin typeface="Consolas"/>
                <a:ea typeface="DejaVu Sans"/>
                <a:cs typeface="DejaVu Sans"/>
              </a:rPr>
              <a:t>"para1"</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&gt; para1 &lt;/</a:t>
            </a:r>
            <a:r>
              <a:rPr kumimoji="0" lang="fr-FR" sz="1800" b="0" i="0" u="none" strike="noStrike" kern="1200" cap="none" spc="-1" normalizeH="0" baseline="0" noProof="0">
                <a:ln>
                  <a:noFill/>
                </a:ln>
                <a:solidFill>
                  <a:srgbClr val="E45649"/>
                </a:solidFill>
                <a:effectLst/>
                <a:uLnTx/>
                <a:uFillTx/>
                <a:latin typeface="Consolas"/>
                <a:ea typeface="DejaVu Sans"/>
                <a:cs typeface="DejaVu Sans"/>
              </a:rPr>
              <a:t>p</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&gt;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0"/>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Dans le css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0"/>
              </a:spcBef>
              <a:spcAft>
                <a:spcPts val="1001"/>
              </a:spcAft>
              <a:buClrTx/>
              <a:buSzTx/>
              <a:buFontTx/>
              <a:buNone/>
              <a:tabLst/>
              <a:defRPr/>
            </a:pPr>
            <a:r>
              <a:rPr kumimoji="0" lang="fr-FR" sz="1800" b="0" i="0" u="none" strike="noStrike" kern="1200" cap="none" spc="-1" normalizeH="0" baseline="0" noProof="0">
                <a:ln>
                  <a:noFill/>
                </a:ln>
                <a:solidFill>
                  <a:srgbClr val="4078F2"/>
                </a:solidFill>
                <a:effectLst/>
                <a:uLnTx/>
                <a:uFillTx/>
                <a:latin typeface="Consolas"/>
                <a:ea typeface="Calibri"/>
                <a:cs typeface="DejaVu Sans"/>
              </a:rPr>
              <a:t>#para1</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0"/>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text-align: center;</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0"/>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7" name="Connecteur droit 12"/>
          <p:cNvCxnSpPr/>
          <p:nvPr/>
        </p:nvCxnSpPr>
        <p:spPr>
          <a:xfrm>
            <a:off x="240840" y="6459480"/>
            <a:ext cx="360" cy="398880"/>
          </a:xfrm>
          <a:prstGeom prst="straightConnector1">
            <a:avLst/>
          </a:prstGeom>
          <a:ln w="139700">
            <a:solidFill>
              <a:srgbClr val="ED7D31"/>
            </a:solidFill>
          </a:ln>
        </p:spPr>
      </p:cxnSp>
      <p:grpSp>
        <p:nvGrpSpPr>
          <p:cNvPr id="718" name="Groupe 12"/>
          <p:cNvGrpSpPr/>
          <p:nvPr/>
        </p:nvGrpSpPr>
        <p:grpSpPr>
          <a:xfrm>
            <a:off x="9233640" y="-30600"/>
            <a:ext cx="2958120" cy="564840"/>
            <a:chOff x="9233640" y="-30600"/>
            <a:chExt cx="2958120" cy="564840"/>
          </a:xfrm>
        </p:grpSpPr>
        <p:sp>
          <p:nvSpPr>
            <p:cNvPr id="719"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720"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721" name="Graphique 218"/>
          <p:cNvPicPr/>
          <p:nvPr/>
        </p:nvPicPr>
        <p:blipFill>
          <a:blip r:embed="rId2"/>
          <a:stretch/>
        </p:blipFill>
        <p:spPr>
          <a:xfrm>
            <a:off x="240840" y="193320"/>
            <a:ext cx="1424520" cy="311400"/>
          </a:xfrm>
          <a:prstGeom prst="rect">
            <a:avLst/>
          </a:prstGeom>
          <a:ln w="0">
            <a:noFill/>
          </a:ln>
        </p:spPr>
      </p:pic>
      <p:sp>
        <p:nvSpPr>
          <p:cNvPr id="722"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723" name="Connecteur droit 12"/>
          <p:cNvCxnSpPr/>
          <p:nvPr/>
        </p:nvCxnSpPr>
        <p:spPr>
          <a:xfrm>
            <a:off x="10526040" y="70920"/>
            <a:ext cx="1416600" cy="360"/>
          </a:xfrm>
          <a:prstGeom prst="straightConnector1">
            <a:avLst/>
          </a:prstGeom>
          <a:ln w="57150">
            <a:solidFill>
              <a:srgbClr val="ED7D31"/>
            </a:solidFill>
          </a:ln>
        </p:spPr>
      </p:cxnSp>
      <p:sp>
        <p:nvSpPr>
          <p:cNvPr id="724" name="PlaceHolder 1"/>
          <p:cNvSpPr>
            <a:spLocks noGrp="1"/>
          </p:cNvSpPr>
          <p:nvPr>
            <p:ph type="sldNum" idx="50"/>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47</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725"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Calibri"/>
                <a:cs typeface="DejaVu Sans"/>
              </a:rPr>
              <a:t>Présentation du CSS</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26"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Utilisez ce que vous avez appris pour mettre en forme le CV comme ci-dessous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pic>
        <p:nvPicPr>
          <p:cNvPr id="727" name="Image 6"/>
          <p:cNvPicPr/>
          <p:nvPr/>
        </p:nvPicPr>
        <p:blipFill>
          <a:blip r:embed="rId3"/>
          <a:stretch/>
        </p:blipFill>
        <p:spPr>
          <a:xfrm>
            <a:off x="1752480" y="1565640"/>
            <a:ext cx="8681400" cy="489096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2" name="Connecteur droit 12"/>
          <p:cNvCxnSpPr/>
          <p:nvPr/>
        </p:nvCxnSpPr>
        <p:spPr>
          <a:xfrm>
            <a:off x="240840" y="6459480"/>
            <a:ext cx="360" cy="398880"/>
          </a:xfrm>
          <a:prstGeom prst="straightConnector1">
            <a:avLst/>
          </a:prstGeom>
          <a:ln w="139700">
            <a:solidFill>
              <a:srgbClr val="ED7D31"/>
            </a:solidFill>
          </a:ln>
        </p:spPr>
      </p:cxnSp>
      <p:grpSp>
        <p:nvGrpSpPr>
          <p:cNvPr id="773" name="Groupe 12"/>
          <p:cNvGrpSpPr/>
          <p:nvPr/>
        </p:nvGrpSpPr>
        <p:grpSpPr>
          <a:xfrm>
            <a:off x="9233640" y="-30600"/>
            <a:ext cx="2958120" cy="564840"/>
            <a:chOff x="9233640" y="-30600"/>
            <a:chExt cx="2958120" cy="564840"/>
          </a:xfrm>
        </p:grpSpPr>
        <p:sp>
          <p:nvSpPr>
            <p:cNvPr id="774"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775"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776" name="Graphique 218"/>
          <p:cNvPicPr/>
          <p:nvPr/>
        </p:nvPicPr>
        <p:blipFill>
          <a:blip r:embed="rId2"/>
          <a:stretch/>
        </p:blipFill>
        <p:spPr>
          <a:xfrm>
            <a:off x="240840" y="193320"/>
            <a:ext cx="1424520" cy="311400"/>
          </a:xfrm>
          <a:prstGeom prst="rect">
            <a:avLst/>
          </a:prstGeom>
          <a:ln w="0">
            <a:noFill/>
          </a:ln>
        </p:spPr>
      </p:pic>
      <p:sp>
        <p:nvSpPr>
          <p:cNvPr id="777"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778" name="Connecteur droit 12"/>
          <p:cNvCxnSpPr/>
          <p:nvPr/>
        </p:nvCxnSpPr>
        <p:spPr>
          <a:xfrm>
            <a:off x="10526040" y="70920"/>
            <a:ext cx="1416600" cy="360"/>
          </a:xfrm>
          <a:prstGeom prst="straightConnector1">
            <a:avLst/>
          </a:prstGeom>
          <a:ln w="57150">
            <a:solidFill>
              <a:srgbClr val="ED7D31"/>
            </a:solidFill>
          </a:ln>
        </p:spPr>
      </p:cxnSp>
      <p:sp>
        <p:nvSpPr>
          <p:cNvPr id="779" name="PlaceHolder 1"/>
          <p:cNvSpPr>
            <a:spLocks noGrp="1"/>
          </p:cNvSpPr>
          <p:nvPr>
            <p:ph type="sldNum" idx="55"/>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53</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780"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81"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 sélecteur de classe CSS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82" name="ZoneTexte 2"/>
          <p:cNvSpPr/>
          <p:nvPr/>
        </p:nvSpPr>
        <p:spPr>
          <a:xfrm>
            <a:off x="924390" y="1350720"/>
            <a:ext cx="4966920" cy="2800767"/>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1" normalizeH="0" baseline="0" noProof="0">
                <a:ln>
                  <a:noFill/>
                </a:ln>
                <a:solidFill>
                  <a:srgbClr val="000000"/>
                </a:solidFill>
                <a:effectLst/>
                <a:uLnTx/>
                <a:uFillTx/>
                <a:latin typeface="Calibri"/>
                <a:ea typeface="DejaVu Sans"/>
                <a:cs typeface="DejaVu Sans"/>
              </a:rPr>
              <a:t>Dans le html :</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a:ln>
                  <a:noFill/>
                </a:ln>
                <a:solidFill>
                  <a:srgbClr val="383A42"/>
                </a:solidFill>
                <a:effectLst/>
                <a:uLnTx/>
                <a:uFillTx/>
                <a:latin typeface="Consolas"/>
                <a:ea typeface="DejaVu Sans"/>
                <a:cs typeface="DejaVu Sans"/>
              </a:rPr>
              <a:t>&lt;</a:t>
            </a:r>
            <a:r>
              <a:rPr kumimoji="0" lang="fr-FR" sz="1600" b="0" i="0" u="none" strike="noStrike" kern="1200" cap="none" spc="-1" normalizeH="0" baseline="0" noProof="0">
                <a:ln>
                  <a:noFill/>
                </a:ln>
                <a:solidFill>
                  <a:srgbClr val="E45649"/>
                </a:solidFill>
                <a:effectLst/>
                <a:uLnTx/>
                <a:uFillTx/>
                <a:latin typeface="Consolas"/>
                <a:ea typeface="DejaVu Sans"/>
                <a:cs typeface="DejaVu Sans"/>
              </a:rPr>
              <a:t>p</a:t>
            </a:r>
            <a:r>
              <a:rPr kumimoji="0" lang="fr-FR" sz="16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600" b="0" i="0" u="none" strike="noStrike" kern="1200" cap="none" spc="-1" normalizeH="0" baseline="0" noProof="0">
                <a:ln>
                  <a:noFill/>
                </a:ln>
                <a:solidFill>
                  <a:srgbClr val="986801"/>
                </a:solidFill>
                <a:effectLst/>
                <a:uLnTx/>
                <a:uFillTx/>
                <a:latin typeface="Consolas"/>
                <a:ea typeface="DejaVu Sans"/>
                <a:cs typeface="DejaVu Sans"/>
              </a:rPr>
              <a:t>class</a:t>
            </a:r>
            <a:r>
              <a:rPr kumimoji="0" lang="fr-FR" sz="1600" b="0" i="0" u="none" strike="noStrike" kern="1200" cap="none" spc="-1" normalizeH="0" baseline="0" noProof="0">
                <a:ln>
                  <a:noFill/>
                </a:ln>
                <a:solidFill>
                  <a:srgbClr val="383A42"/>
                </a:solidFill>
                <a:effectLst/>
                <a:uLnTx/>
                <a:uFillTx/>
                <a:latin typeface="Consolas"/>
                <a:ea typeface="DejaVu Sans"/>
                <a:cs typeface="DejaVu Sans"/>
              </a:rPr>
              <a:t>=</a:t>
            </a:r>
            <a:r>
              <a:rPr kumimoji="0" lang="fr-FR" sz="1600" b="0" i="0" u="none" strike="noStrike" kern="1200" cap="none" spc="-1" normalizeH="0" baseline="0" noProof="0">
                <a:ln>
                  <a:noFill/>
                </a:ln>
                <a:solidFill>
                  <a:srgbClr val="50A14F"/>
                </a:solidFill>
                <a:effectLst/>
                <a:uLnTx/>
                <a:uFillTx/>
                <a:latin typeface="Consolas"/>
                <a:ea typeface="DejaVu Sans"/>
                <a:cs typeface="DejaVu Sans"/>
              </a:rPr>
              <a:t>"</a:t>
            </a:r>
            <a:r>
              <a:rPr kumimoji="0" lang="fr-FR" sz="1600" b="0" i="0" u="none" strike="noStrike" kern="1200" cap="none" spc="-1" normalizeH="0" baseline="0" noProof="0" err="1">
                <a:ln>
                  <a:noFill/>
                </a:ln>
                <a:solidFill>
                  <a:srgbClr val="50A14F"/>
                </a:solidFill>
                <a:effectLst/>
                <a:uLnTx/>
                <a:uFillTx/>
                <a:latin typeface="Consolas"/>
                <a:ea typeface="DejaVu Sans"/>
                <a:cs typeface="DejaVu Sans"/>
              </a:rPr>
              <a:t>bg-blue</a:t>
            </a:r>
            <a:r>
              <a:rPr kumimoji="0" lang="fr-FR" sz="1600" b="0" i="0" u="none" strike="noStrike" kern="1200" cap="none" spc="-1" normalizeH="0" baseline="0" noProof="0">
                <a:ln>
                  <a:noFill/>
                </a:ln>
                <a:solidFill>
                  <a:srgbClr val="50A14F"/>
                </a:solidFill>
                <a:effectLst/>
                <a:uLnTx/>
                <a:uFillTx/>
                <a:latin typeface="Consolas"/>
                <a:ea typeface="DejaVu Sans"/>
                <a:cs typeface="DejaVu Sans"/>
              </a:rPr>
              <a:t> center "</a:t>
            </a:r>
            <a:r>
              <a:rPr kumimoji="0" lang="fr-FR" sz="1600" b="0" i="0" u="none" strike="noStrike" kern="1200" cap="none" spc="-1" normalizeH="0" baseline="0" noProof="0">
                <a:ln>
                  <a:noFill/>
                </a:ln>
                <a:solidFill>
                  <a:srgbClr val="383A42"/>
                </a:solidFill>
                <a:effectLst/>
                <a:uLnTx/>
                <a:uFillTx/>
                <a:latin typeface="Consolas"/>
                <a:ea typeface="DejaVu Sans"/>
                <a:cs typeface="DejaVu Sans"/>
              </a:rPr>
              <a:t>&gt; para1 &lt;/</a:t>
            </a:r>
            <a:r>
              <a:rPr kumimoji="0" lang="fr-FR" sz="1600" b="0" i="0" u="none" strike="noStrike" kern="1200" cap="none" spc="-1" normalizeH="0" baseline="0" noProof="0">
                <a:ln>
                  <a:noFill/>
                </a:ln>
                <a:solidFill>
                  <a:srgbClr val="E45649"/>
                </a:solidFill>
                <a:effectLst/>
                <a:uLnTx/>
                <a:uFillTx/>
                <a:latin typeface="Consolas"/>
                <a:ea typeface="DejaVu Sans"/>
                <a:cs typeface="DejaVu Sans"/>
              </a:rPr>
              <a:t>p</a:t>
            </a:r>
            <a:r>
              <a:rPr kumimoji="0" lang="fr-FR" sz="1600" b="0" i="0" u="none" strike="noStrike" kern="1200" cap="none" spc="-1" normalizeH="0" baseline="0" noProof="0">
                <a:ln>
                  <a:noFill/>
                </a:ln>
                <a:solidFill>
                  <a:srgbClr val="383A42"/>
                </a:solidFill>
                <a:effectLst/>
                <a:uLnTx/>
                <a:uFillTx/>
                <a:latin typeface="Consolas"/>
                <a:ea typeface="DejaVu Sans"/>
                <a:cs typeface="DejaVu Sans"/>
              </a:rPr>
              <a:t>&gt;</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1" normalizeH="0" baseline="0" noProof="0">
                <a:ln>
                  <a:noFill/>
                </a:ln>
                <a:solidFill>
                  <a:srgbClr val="000000"/>
                </a:solidFill>
                <a:effectLst/>
                <a:uLnTx/>
                <a:uFillTx/>
                <a:latin typeface="Calibri"/>
                <a:ea typeface="Calibri"/>
                <a:cs typeface="DejaVu Sans"/>
              </a:rPr>
              <a:t>Dans le </a:t>
            </a:r>
            <a:r>
              <a:rPr kumimoji="0" lang="fr-FR" sz="1600" b="1" i="0" u="none" strike="noStrike" kern="1200" cap="none" spc="-1" normalizeH="0" baseline="0" noProof="0" err="1">
                <a:ln>
                  <a:noFill/>
                </a:ln>
                <a:solidFill>
                  <a:srgbClr val="000000"/>
                </a:solidFill>
                <a:effectLst/>
                <a:uLnTx/>
                <a:uFillTx/>
                <a:latin typeface="Calibri"/>
                <a:ea typeface="Calibri"/>
                <a:cs typeface="DejaVu Sans"/>
              </a:rPr>
              <a:t>css</a:t>
            </a:r>
            <a:r>
              <a:rPr kumimoji="0" lang="fr-FR" sz="1600" b="1" i="0" u="none" strike="noStrike" kern="1200" cap="none" spc="-1" normalizeH="0" baseline="0" noProof="0">
                <a:ln>
                  <a:noFill/>
                </a:ln>
                <a:solidFill>
                  <a:srgbClr val="000000"/>
                </a:solidFill>
                <a:effectLst/>
                <a:uLnTx/>
                <a:uFillTx/>
                <a:latin typeface="Calibri"/>
                <a:ea typeface="Calibri"/>
                <a:cs typeface="DejaVu Sans"/>
              </a:rPr>
              <a:t> :</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a:ln>
                  <a:noFill/>
                </a:ln>
                <a:solidFill>
                  <a:srgbClr val="986801"/>
                </a:solidFill>
                <a:effectLst/>
                <a:uLnTx/>
                <a:uFillTx/>
                <a:latin typeface="Consolas"/>
                <a:ea typeface="Calibri"/>
                <a:cs typeface="DejaVu Sans"/>
              </a:rPr>
              <a:t>.center</a:t>
            </a:r>
            <a:r>
              <a:rPr kumimoji="0" lang="fr-FR" sz="16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a:p>
            <a:pPr marL="29196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err="1">
                <a:ln>
                  <a:noFill/>
                </a:ln>
                <a:solidFill>
                  <a:srgbClr val="383A42"/>
                </a:solidFill>
                <a:effectLst/>
                <a:uLnTx/>
                <a:uFillTx/>
                <a:latin typeface="Consolas"/>
                <a:ea typeface="Calibri"/>
                <a:cs typeface="DejaVu Sans"/>
              </a:rPr>
              <a:t>text-align</a:t>
            </a:r>
            <a:r>
              <a:rPr kumimoji="0" lang="fr-FR" sz="1600" b="0" i="0" u="none" strike="noStrike" kern="1200" cap="none" spc="-1" normalizeH="0" baseline="0" noProof="0">
                <a:ln>
                  <a:noFill/>
                </a:ln>
                <a:solidFill>
                  <a:srgbClr val="383A42"/>
                </a:solidFill>
                <a:effectLst/>
                <a:uLnTx/>
                <a:uFillTx/>
                <a:latin typeface="Consolas"/>
                <a:ea typeface="Calibri"/>
                <a:cs typeface="DejaVu Sans"/>
              </a:rPr>
              <a:t>: center;</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a:p>
            <a:pPr marL="29196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err="1">
                <a:ln>
                  <a:noFill/>
                </a:ln>
                <a:solidFill>
                  <a:srgbClr val="383A42"/>
                </a:solidFill>
                <a:effectLst/>
                <a:uLnTx/>
                <a:uFillTx/>
                <a:latin typeface="Consolas"/>
                <a:ea typeface="Calibri"/>
                <a:cs typeface="DejaVu Sans"/>
              </a:rPr>
              <a:t>color</a:t>
            </a:r>
            <a:r>
              <a:rPr kumimoji="0" lang="fr-FR" sz="1600" b="0" i="0" u="none" strike="noStrike" kern="1200" cap="none" spc="-1" normalizeH="0" baseline="0" noProof="0">
                <a:ln>
                  <a:noFill/>
                </a:ln>
                <a:solidFill>
                  <a:srgbClr val="383A42"/>
                </a:solidFill>
                <a:effectLst/>
                <a:uLnTx/>
                <a:uFillTx/>
                <a:latin typeface="Consolas"/>
                <a:ea typeface="Calibri"/>
                <a:cs typeface="DejaVu Sans"/>
              </a:rPr>
              <a:t>: </a:t>
            </a:r>
            <a:r>
              <a:rPr kumimoji="0" lang="fr-FR" sz="1600" b="0" i="0" u="none" strike="noStrike" kern="1200" cap="none" spc="-1" normalizeH="0" baseline="0" noProof="0" err="1">
                <a:ln>
                  <a:noFill/>
                </a:ln>
                <a:solidFill>
                  <a:srgbClr val="986801"/>
                </a:solidFill>
                <a:effectLst/>
                <a:uLnTx/>
                <a:uFillTx/>
                <a:latin typeface="Consolas"/>
                <a:ea typeface="Calibri"/>
                <a:cs typeface="DejaVu Sans"/>
              </a:rPr>
              <a:t>red</a:t>
            </a:r>
            <a:r>
              <a:rPr kumimoji="0" lang="fr-FR" sz="16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a:ln>
                  <a:noFill/>
                </a:ln>
                <a:solidFill>
                  <a:srgbClr val="986801"/>
                </a:solidFill>
                <a:effectLst/>
                <a:uLnTx/>
                <a:uFillTx/>
                <a:latin typeface="Consolas"/>
                <a:ea typeface="Calibri"/>
                <a:cs typeface="DejaVu Sans"/>
              </a:rPr>
              <a:t>.</a:t>
            </a:r>
            <a:r>
              <a:rPr kumimoji="0" lang="fr-FR" sz="1600" b="0" i="0" u="none" strike="noStrike" kern="1200" cap="none" spc="-1" normalizeH="0" baseline="0" noProof="0" err="1">
                <a:ln>
                  <a:noFill/>
                </a:ln>
                <a:solidFill>
                  <a:srgbClr val="986801"/>
                </a:solidFill>
                <a:effectLst/>
                <a:uLnTx/>
                <a:uFillTx/>
                <a:latin typeface="Consolas"/>
                <a:ea typeface="Calibri"/>
                <a:cs typeface="DejaVu Sans"/>
              </a:rPr>
              <a:t>bg-blue</a:t>
            </a:r>
            <a:r>
              <a:rPr kumimoji="0" lang="fr-FR" sz="16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a:p>
            <a:pPr marL="29196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err="1">
                <a:ln>
                  <a:noFill/>
                </a:ln>
                <a:solidFill>
                  <a:srgbClr val="383A42"/>
                </a:solidFill>
                <a:effectLst/>
                <a:uLnTx/>
                <a:uFillTx/>
                <a:latin typeface="Consolas"/>
                <a:ea typeface="Calibri"/>
                <a:cs typeface="DejaVu Sans"/>
              </a:rPr>
              <a:t>background-color:blue</a:t>
            </a:r>
            <a:r>
              <a:rPr kumimoji="0" lang="fr-FR" sz="16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83" name="ZoneTexte 1"/>
          <p:cNvSpPr/>
          <p:nvPr/>
        </p:nvSpPr>
        <p:spPr>
          <a:xfrm>
            <a:off x="6099840" y="1367640"/>
            <a:ext cx="5250960" cy="3250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400" b="1" i="0" u="none" strike="noStrike" kern="1200" cap="none" spc="-1" normalizeH="0" baseline="0" noProof="0">
              <a:ln>
                <a:noFill/>
              </a:ln>
              <a:solidFill>
                <a:srgbClr val="000000"/>
              </a:solidFill>
              <a:effectLst/>
              <a:uLnTx/>
              <a:uFillTx/>
              <a:latin typeface="Calibri"/>
              <a:ea typeface="DejaVu Sans"/>
              <a:cs typeface="DejaVu Sans"/>
            </a:endParaRPr>
          </a:p>
        </p:txBody>
      </p:sp>
      <p:sp>
        <p:nvSpPr>
          <p:cNvPr id="784" name="ZoneTexte 4"/>
          <p:cNvSpPr/>
          <p:nvPr/>
        </p:nvSpPr>
        <p:spPr>
          <a:xfrm>
            <a:off x="6516900" y="1366560"/>
            <a:ext cx="5143320" cy="2554545"/>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1" normalizeH="0" baseline="0" noProof="0">
                <a:ln>
                  <a:noFill/>
                </a:ln>
                <a:solidFill>
                  <a:srgbClr val="000000"/>
                </a:solidFill>
                <a:effectLst/>
                <a:uLnTx/>
                <a:uFillTx/>
                <a:latin typeface="Calibri"/>
                <a:ea typeface="DejaVu Sans"/>
                <a:cs typeface="DejaVu Sans"/>
              </a:rPr>
              <a:t>L’attribut class, peut supporter plusieurs valeurs:</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a:ln>
                  <a:noFill/>
                </a:ln>
                <a:solidFill>
                  <a:srgbClr val="383A42"/>
                </a:solidFill>
                <a:effectLst/>
                <a:uLnTx/>
                <a:uFillTx/>
                <a:latin typeface="Consolas"/>
                <a:ea typeface="DejaVu Sans"/>
                <a:cs typeface="DejaVu Sans"/>
              </a:rPr>
              <a:t>&lt;</a:t>
            </a:r>
            <a:r>
              <a:rPr kumimoji="0" lang="fr-FR" sz="1600" b="0" i="0" u="none" strike="noStrike" kern="1200" cap="none" spc="-1" normalizeH="0" baseline="0" noProof="0">
                <a:ln>
                  <a:noFill/>
                </a:ln>
                <a:solidFill>
                  <a:srgbClr val="E45649"/>
                </a:solidFill>
                <a:effectLst/>
                <a:uLnTx/>
                <a:uFillTx/>
                <a:latin typeface="Consolas"/>
                <a:ea typeface="DejaVu Sans"/>
                <a:cs typeface="DejaVu Sans"/>
              </a:rPr>
              <a:t>p</a:t>
            </a:r>
            <a:r>
              <a:rPr kumimoji="0" lang="fr-FR" sz="16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600" b="0" i="0" u="none" strike="noStrike" kern="1200" cap="none" spc="-1" normalizeH="0" baseline="0" noProof="0">
                <a:ln>
                  <a:noFill/>
                </a:ln>
                <a:solidFill>
                  <a:srgbClr val="986801"/>
                </a:solidFill>
                <a:effectLst/>
                <a:uLnTx/>
                <a:uFillTx/>
                <a:latin typeface="Consolas"/>
                <a:ea typeface="DejaVu Sans"/>
                <a:cs typeface="DejaVu Sans"/>
              </a:rPr>
              <a:t>class</a:t>
            </a:r>
            <a:r>
              <a:rPr kumimoji="0" lang="fr-FR" sz="1600" b="0" i="0" u="none" strike="noStrike" kern="1200" cap="none" spc="-1" normalizeH="0" baseline="0" noProof="0">
                <a:ln>
                  <a:noFill/>
                </a:ln>
                <a:solidFill>
                  <a:srgbClr val="383A42"/>
                </a:solidFill>
                <a:effectLst/>
                <a:uLnTx/>
                <a:uFillTx/>
                <a:latin typeface="Consolas"/>
                <a:ea typeface="DejaVu Sans"/>
                <a:cs typeface="DejaVu Sans"/>
              </a:rPr>
              <a:t>=</a:t>
            </a:r>
            <a:r>
              <a:rPr kumimoji="0" lang="fr-FR" sz="1600" b="0" i="0" u="none" strike="noStrike" kern="1200" cap="none" spc="-1" normalizeH="0" baseline="0" noProof="0">
                <a:ln>
                  <a:noFill/>
                </a:ln>
                <a:solidFill>
                  <a:srgbClr val="50A14F"/>
                </a:solidFill>
                <a:effectLst/>
                <a:uLnTx/>
                <a:uFillTx/>
                <a:latin typeface="Consolas"/>
                <a:ea typeface="DejaVu Sans"/>
                <a:cs typeface="DejaVu Sans"/>
              </a:rPr>
              <a:t>"center large"</a:t>
            </a:r>
            <a:r>
              <a:rPr kumimoji="0" lang="fr-FR" sz="1600" b="0" i="0" u="none" strike="noStrike" kern="1200" cap="none" spc="-1" normalizeH="0" baseline="0" noProof="0">
                <a:ln>
                  <a:noFill/>
                </a:ln>
                <a:solidFill>
                  <a:srgbClr val="383A42"/>
                </a:solidFill>
                <a:effectLst/>
                <a:uLnTx/>
                <a:uFillTx/>
                <a:latin typeface="Consolas"/>
                <a:ea typeface="DejaVu Sans"/>
                <a:cs typeface="DejaVu Sans"/>
              </a:rPr>
              <a:t>&gt;</a:t>
            </a:r>
            <a:r>
              <a:rPr kumimoji="0" lang="fr-FR" sz="1600" b="0" i="0" u="none" strike="noStrike" kern="1200" cap="none" spc="-1" normalizeH="0" baseline="0" noProof="0">
                <a:ln>
                  <a:noFill/>
                </a:ln>
                <a:solidFill>
                  <a:srgbClr val="383A42"/>
                </a:solidFill>
                <a:effectLst/>
                <a:uLnTx/>
                <a:uFillTx/>
                <a:latin typeface="Calibri"/>
                <a:ea typeface="DejaVu Sans"/>
                <a:cs typeface="DejaVu Sans"/>
              </a:rPr>
              <a:t>This </a:t>
            </a:r>
            <a:r>
              <a:rPr kumimoji="0" lang="fr-FR" sz="1600" b="0" i="0" u="none" strike="noStrike" kern="1200" cap="none" spc="-1" normalizeH="0" baseline="0" noProof="0" err="1">
                <a:ln>
                  <a:noFill/>
                </a:ln>
                <a:solidFill>
                  <a:srgbClr val="383A42"/>
                </a:solidFill>
                <a:effectLst/>
                <a:uLnTx/>
                <a:uFillTx/>
                <a:latin typeface="Calibri"/>
                <a:ea typeface="DejaVu Sans"/>
                <a:cs typeface="DejaVu Sans"/>
              </a:rPr>
              <a:t>paragraph</a:t>
            </a:r>
            <a:r>
              <a:rPr kumimoji="0" lang="fr-FR" sz="1600" b="0" i="0" u="none" strike="noStrike" kern="1200" cap="none" spc="-1" normalizeH="0" baseline="0" noProof="0">
                <a:ln>
                  <a:noFill/>
                </a:ln>
                <a:solidFill>
                  <a:srgbClr val="383A42"/>
                </a:solidFill>
                <a:effectLst/>
                <a:uLnTx/>
                <a:uFillTx/>
                <a:latin typeface="Calibri"/>
                <a:ea typeface="DejaVu Sans"/>
                <a:cs typeface="DejaVu Sans"/>
              </a:rPr>
              <a:t> </a:t>
            </a:r>
            <a:r>
              <a:rPr kumimoji="0" lang="fr-FR" sz="1600" b="0" i="0" u="none" strike="noStrike" kern="1200" cap="none" spc="-1" normalizeH="0" baseline="0" noProof="0" err="1">
                <a:ln>
                  <a:noFill/>
                </a:ln>
                <a:solidFill>
                  <a:srgbClr val="383A42"/>
                </a:solidFill>
                <a:effectLst/>
                <a:uLnTx/>
                <a:uFillTx/>
                <a:latin typeface="Calibri"/>
                <a:ea typeface="DejaVu Sans"/>
                <a:cs typeface="DejaVu Sans"/>
              </a:rPr>
              <a:t>refers</a:t>
            </a:r>
            <a:r>
              <a:rPr kumimoji="0" lang="fr-FR" sz="1600" b="0" i="0" u="none" strike="noStrike" kern="1200" cap="none" spc="-1" normalizeH="0" baseline="0" noProof="0">
                <a:ln>
                  <a:noFill/>
                </a:ln>
                <a:solidFill>
                  <a:srgbClr val="383A42"/>
                </a:solidFill>
                <a:effectLst/>
                <a:uLnTx/>
                <a:uFillTx/>
                <a:latin typeface="Calibri"/>
                <a:ea typeface="DejaVu Sans"/>
                <a:cs typeface="DejaVu Sans"/>
              </a:rPr>
              <a:t> to </a:t>
            </a:r>
            <a:r>
              <a:rPr kumimoji="0" lang="fr-FR" sz="1600" b="0" i="0" u="none" strike="noStrike" kern="1200" cap="none" spc="-1" normalizeH="0" baseline="0" noProof="0" err="1">
                <a:ln>
                  <a:noFill/>
                </a:ln>
                <a:solidFill>
                  <a:srgbClr val="383A42"/>
                </a:solidFill>
                <a:effectLst/>
                <a:uLnTx/>
                <a:uFillTx/>
                <a:latin typeface="Calibri"/>
                <a:ea typeface="DejaVu Sans"/>
                <a:cs typeface="DejaVu Sans"/>
              </a:rPr>
              <a:t>two</a:t>
            </a:r>
            <a:r>
              <a:rPr kumimoji="0" lang="fr-FR" sz="1600" b="0" i="0" u="none" strike="noStrike" kern="1200" cap="none" spc="-1" normalizeH="0" baseline="0" noProof="0">
                <a:ln>
                  <a:noFill/>
                </a:ln>
                <a:solidFill>
                  <a:srgbClr val="383A42"/>
                </a:solidFill>
                <a:effectLst/>
                <a:uLnTx/>
                <a:uFillTx/>
                <a:latin typeface="Calibri"/>
                <a:ea typeface="DejaVu Sans"/>
                <a:cs typeface="DejaVu Sans"/>
              </a:rPr>
              <a:t> classes.</a:t>
            </a:r>
            <a:r>
              <a:rPr kumimoji="0" lang="fr-FR" sz="1600" b="0" i="0" u="none" strike="noStrike" kern="1200" cap="none" spc="-1" normalizeH="0" baseline="0" noProof="0">
                <a:ln>
                  <a:noFill/>
                </a:ln>
                <a:solidFill>
                  <a:srgbClr val="383A42"/>
                </a:solidFill>
                <a:effectLst/>
                <a:uLnTx/>
                <a:uFillTx/>
                <a:latin typeface="Consolas"/>
                <a:ea typeface="DejaVu Sans"/>
                <a:cs typeface="DejaVu Sans"/>
              </a:rPr>
              <a:t>&lt;/</a:t>
            </a:r>
            <a:r>
              <a:rPr kumimoji="0" lang="fr-FR" sz="1600" b="0" i="0" u="none" strike="noStrike" kern="1200" cap="none" spc="-1" normalizeH="0" baseline="0" noProof="0">
                <a:ln>
                  <a:noFill/>
                </a:ln>
                <a:solidFill>
                  <a:srgbClr val="E45649"/>
                </a:solidFill>
                <a:effectLst/>
                <a:uLnTx/>
                <a:uFillTx/>
                <a:latin typeface="Consolas"/>
                <a:ea typeface="DejaVu Sans"/>
                <a:cs typeface="DejaVu Sans"/>
              </a:rPr>
              <a:t>p</a:t>
            </a:r>
            <a:r>
              <a:rPr kumimoji="0" lang="fr-FR" sz="1600" b="0" i="0" u="none" strike="noStrike" kern="1200" cap="none" spc="-1" normalizeH="0" baseline="0" noProof="0">
                <a:ln>
                  <a:noFill/>
                </a:ln>
                <a:solidFill>
                  <a:srgbClr val="383A42"/>
                </a:solidFill>
                <a:effectLst/>
                <a:uLnTx/>
                <a:uFillTx/>
                <a:latin typeface="Consolas"/>
                <a:ea typeface="DejaVu Sans"/>
                <a:cs typeface="DejaVu Sans"/>
              </a:rPr>
              <a:t>&gt;</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a:ln>
                  <a:noFill/>
                </a:ln>
                <a:solidFill>
                  <a:srgbClr val="986801"/>
                </a:solidFill>
                <a:effectLst/>
                <a:uLnTx/>
                <a:uFillTx/>
                <a:latin typeface="Consolas"/>
                <a:ea typeface="Calibri"/>
                <a:cs typeface="DejaVu Sans"/>
              </a:rPr>
              <a:t>.center</a:t>
            </a:r>
            <a:r>
              <a:rPr kumimoji="0" lang="fr-FR" sz="16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err="1">
                <a:ln>
                  <a:noFill/>
                </a:ln>
                <a:solidFill>
                  <a:srgbClr val="383A42"/>
                </a:solidFill>
                <a:effectLst/>
                <a:uLnTx/>
                <a:uFillTx/>
                <a:latin typeface="Consolas"/>
                <a:ea typeface="Calibri"/>
                <a:cs typeface="DejaVu Sans"/>
              </a:rPr>
              <a:t>text-align</a:t>
            </a:r>
            <a:r>
              <a:rPr kumimoji="0" lang="fr-FR" sz="1600" b="0" i="0" u="none" strike="noStrike" kern="1200" cap="none" spc="-1" normalizeH="0" baseline="0" noProof="0">
                <a:ln>
                  <a:noFill/>
                </a:ln>
                <a:solidFill>
                  <a:srgbClr val="383A42"/>
                </a:solidFill>
                <a:effectLst/>
                <a:uLnTx/>
                <a:uFillTx/>
                <a:latin typeface="Consolas"/>
                <a:ea typeface="Calibri"/>
                <a:cs typeface="DejaVu Sans"/>
              </a:rPr>
              <a:t>: center;</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a:ln>
                  <a:noFill/>
                </a:ln>
                <a:solidFill>
                  <a:srgbClr val="986801"/>
                </a:solidFill>
                <a:effectLst/>
                <a:uLnTx/>
                <a:uFillTx/>
                <a:latin typeface="Consolas"/>
                <a:ea typeface="Calibri"/>
                <a:cs typeface="DejaVu Sans"/>
              </a:rPr>
              <a:t>.large</a:t>
            </a:r>
            <a:r>
              <a:rPr kumimoji="0" lang="fr-FR" sz="16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err="1">
                <a:ln>
                  <a:noFill/>
                </a:ln>
                <a:solidFill>
                  <a:srgbClr val="383A42"/>
                </a:solidFill>
                <a:effectLst/>
                <a:uLnTx/>
                <a:uFillTx/>
                <a:latin typeface="Consolas"/>
                <a:ea typeface="Calibri"/>
                <a:cs typeface="DejaVu Sans"/>
              </a:rPr>
              <a:t>Width</a:t>
            </a:r>
            <a:r>
              <a:rPr kumimoji="0" lang="fr-FR" sz="1600" b="0" i="0" u="none" strike="noStrike" kern="1200" cap="none" spc="-1" normalizeH="0" baseline="0" noProof="0">
                <a:ln>
                  <a:noFill/>
                </a:ln>
                <a:solidFill>
                  <a:srgbClr val="383A42"/>
                </a:solidFill>
                <a:effectLst/>
                <a:uLnTx/>
                <a:uFillTx/>
                <a:latin typeface="Consolas"/>
                <a:ea typeface="Calibri"/>
                <a:cs typeface="DejaVu Sans"/>
              </a:rPr>
              <a:t> :</a:t>
            </a:r>
            <a:r>
              <a:rPr kumimoji="0" lang="fr-FR" sz="1600" b="0" i="0" u="none" strike="noStrike" kern="1200" cap="none" spc="-1" normalizeH="0" baseline="0" noProof="0">
                <a:ln>
                  <a:noFill/>
                </a:ln>
                <a:solidFill>
                  <a:srgbClr val="986801"/>
                </a:solidFill>
                <a:effectLst/>
                <a:uLnTx/>
                <a:uFillTx/>
                <a:latin typeface="Consolas"/>
                <a:ea typeface="Calibri"/>
                <a:cs typeface="DejaVu Sans"/>
              </a:rPr>
              <a:t>100%</a:t>
            </a:r>
            <a:r>
              <a:rPr kumimoji="0" lang="fr-FR" sz="16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85" name="ZoneTexte 5"/>
          <p:cNvSpPr/>
          <p:nvPr/>
        </p:nvSpPr>
        <p:spPr>
          <a:xfrm>
            <a:off x="1041840" y="4212753"/>
            <a:ext cx="10116000" cy="1077218"/>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 normalizeH="0" baseline="0" noProof="0">
                <a:ln>
                  <a:noFill/>
                </a:ln>
                <a:solidFill>
                  <a:srgbClr val="000000"/>
                </a:solidFill>
                <a:effectLst/>
                <a:uLnTx/>
                <a:uFillTx/>
                <a:latin typeface="Calibri"/>
                <a:ea typeface="DejaVu Sans"/>
                <a:cs typeface="DejaVu Sans"/>
              </a:rPr>
              <a:t>Il </a:t>
            </a:r>
            <a:r>
              <a:rPr kumimoji="0" lang="fr-FR" sz="1600" b="1" i="0" u="none" strike="noStrike" kern="1200" cap="none" spc="-1" normalizeH="0" baseline="0">
                <a:ln>
                  <a:noFill/>
                </a:ln>
                <a:solidFill>
                  <a:srgbClr val="000000"/>
                </a:solidFill>
                <a:effectLst/>
                <a:uLnTx/>
                <a:uFillTx/>
                <a:latin typeface="Calibri"/>
                <a:ea typeface="DejaVu Sans"/>
                <a:cs typeface="DejaVu Sans"/>
              </a:rPr>
              <a:t>est</a:t>
            </a:r>
            <a:r>
              <a:rPr kumimoji="0" lang="en-US" sz="1600" b="1" i="0" u="none" strike="noStrike" kern="1200" cap="none" spc="-1" normalizeH="0" baseline="0" noProof="0">
                <a:ln>
                  <a:noFill/>
                </a:ln>
                <a:solidFill>
                  <a:srgbClr val="000000"/>
                </a:solidFill>
                <a:effectLst/>
                <a:uLnTx/>
                <a:uFillTx/>
                <a:latin typeface="Calibri"/>
                <a:ea typeface="DejaVu Sans"/>
                <a:cs typeface="DejaVu Sans"/>
              </a:rPr>
              <a:t> </a:t>
            </a:r>
            <a:r>
              <a:rPr kumimoji="0" lang="fr-FR" sz="1600" b="1" i="0" u="none" strike="noStrike" kern="1200" cap="none" spc="-1" normalizeH="0" baseline="0">
                <a:ln>
                  <a:noFill/>
                </a:ln>
                <a:solidFill>
                  <a:srgbClr val="000000"/>
                </a:solidFill>
                <a:effectLst/>
                <a:uLnTx/>
                <a:uFillTx/>
                <a:latin typeface="Calibri"/>
                <a:ea typeface="DejaVu Sans"/>
                <a:cs typeface="DejaVu Sans"/>
              </a:rPr>
              <a:t>également</a:t>
            </a:r>
            <a:r>
              <a:rPr kumimoji="0" lang="en-US" sz="1600" b="1" i="0" u="none" strike="noStrike" kern="1200" cap="none" spc="-1" normalizeH="0" baseline="0" noProof="0">
                <a:ln>
                  <a:noFill/>
                </a:ln>
                <a:solidFill>
                  <a:srgbClr val="000000"/>
                </a:solidFill>
                <a:effectLst/>
                <a:uLnTx/>
                <a:uFillTx/>
                <a:latin typeface="Calibri"/>
                <a:ea typeface="DejaVu Sans"/>
                <a:cs typeface="DejaVu Sans"/>
              </a:rPr>
              <a:t> possible de </a:t>
            </a:r>
            <a:r>
              <a:rPr kumimoji="0" lang="fr-FR" sz="1600" b="1" i="0" u="none" strike="noStrike" kern="1200" cap="none" spc="-1" normalizeH="0" baseline="0">
                <a:ln>
                  <a:noFill/>
                </a:ln>
                <a:solidFill>
                  <a:srgbClr val="000000"/>
                </a:solidFill>
                <a:effectLst/>
                <a:uLnTx/>
                <a:uFillTx/>
                <a:latin typeface="Calibri"/>
                <a:ea typeface="DejaVu Sans"/>
                <a:cs typeface="DejaVu Sans"/>
              </a:rPr>
              <a:t>sélectionner</a:t>
            </a:r>
            <a:r>
              <a:rPr kumimoji="0" lang="en-US" sz="1600" b="1" i="0" u="none" strike="noStrike" kern="1200" cap="none" spc="-1" normalizeH="0" baseline="0" noProof="0">
                <a:ln>
                  <a:noFill/>
                </a:ln>
                <a:solidFill>
                  <a:srgbClr val="000000"/>
                </a:solidFill>
                <a:effectLst/>
                <a:uLnTx/>
                <a:uFillTx/>
                <a:latin typeface="Calibri"/>
                <a:ea typeface="DejaVu Sans"/>
                <a:cs typeface="DejaVu Sans"/>
              </a:rPr>
              <a:t> </a:t>
            </a:r>
            <a:r>
              <a:rPr kumimoji="0" lang="fr-FR" sz="1600" b="1" i="0" u="none" strike="noStrike" kern="1200" cap="none" spc="-1" normalizeH="0" baseline="0">
                <a:ln>
                  <a:noFill/>
                </a:ln>
                <a:solidFill>
                  <a:srgbClr val="000000"/>
                </a:solidFill>
                <a:effectLst/>
                <a:uLnTx/>
                <a:uFillTx/>
                <a:latin typeface="Calibri"/>
                <a:ea typeface="DejaVu Sans"/>
                <a:cs typeface="DejaVu Sans"/>
              </a:rPr>
              <a:t>tous les éléments d'un type contenant une certaine </a:t>
            </a:r>
            <a:r>
              <a:rPr kumimoji="0" lang="en-US" sz="1600" b="1" i="0" u="none" strike="noStrike" kern="1200" cap="none" spc="-1" normalizeH="0" baseline="0" noProof="0">
                <a:ln>
                  <a:noFill/>
                </a:ln>
                <a:solidFill>
                  <a:srgbClr val="000000"/>
                </a:solidFill>
                <a:effectLst/>
                <a:uLnTx/>
                <a:uFillTx/>
                <a:latin typeface="Calibri"/>
                <a:ea typeface="DejaVu Sans"/>
                <a:cs typeface="DejaVu Sans"/>
              </a:rPr>
              <a:t>class:</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a:ln>
                  <a:noFill/>
                </a:ln>
                <a:solidFill>
                  <a:srgbClr val="986801"/>
                </a:solidFill>
                <a:effectLst/>
                <a:uLnTx/>
                <a:uFillTx/>
                <a:latin typeface="Consolas"/>
                <a:ea typeface="DejaVu Sans"/>
                <a:cs typeface="DejaVu Sans"/>
              </a:rPr>
              <a:t>p.bg-blue </a:t>
            </a:r>
            <a:r>
              <a:rPr kumimoji="0" lang="en-US" sz="1600" b="0" i="0" u="none" strike="noStrike" kern="1200" cap="none" spc="-1" normalizeH="0" baseline="0" noProof="0">
                <a:ln>
                  <a:noFill/>
                </a:ln>
                <a:solidFill>
                  <a:srgbClr val="000000"/>
                </a:solidFill>
                <a:effectLst/>
                <a:uLnTx/>
                <a:uFillTx/>
                <a:latin typeface="Consolas"/>
                <a:ea typeface="DejaVu Sans"/>
                <a:cs typeface="DejaVu Sans"/>
              </a:rPr>
              <a:t>{</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a:ln>
                  <a:noFill/>
                </a:ln>
                <a:solidFill>
                  <a:srgbClr val="000000"/>
                </a:solidFill>
                <a:effectLst/>
                <a:uLnTx/>
                <a:uFillTx/>
                <a:latin typeface="Consolas"/>
                <a:ea typeface="DejaVu Sans"/>
                <a:cs typeface="DejaVu Sans"/>
              </a:rPr>
              <a:t>Background-color: blue;</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a:ln>
                  <a:noFill/>
                </a:ln>
                <a:solidFill>
                  <a:srgbClr val="000000"/>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2" name="ZoneTexte 5">
            <a:extLst>
              <a:ext uri="{FF2B5EF4-FFF2-40B4-BE49-F238E27FC236}">
                <a16:creationId xmlns:a16="http://schemas.microsoft.com/office/drawing/2014/main" id="{553A8330-4D4B-60EC-1274-E25D20FE6076}"/>
              </a:ext>
            </a:extLst>
          </p:cNvPr>
          <p:cNvSpPr/>
          <p:nvPr/>
        </p:nvSpPr>
        <p:spPr>
          <a:xfrm>
            <a:off x="4249436" y="5351237"/>
            <a:ext cx="3684247" cy="646331"/>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vertOverflow="overflow" horzOverflow="overflow" wrap="square"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a:ln>
                  <a:noFill/>
                </a:ln>
                <a:solidFill>
                  <a:srgbClr val="000000"/>
                </a:solidFill>
                <a:effectLst/>
                <a:uLnTx/>
                <a:uFillTx/>
                <a:latin typeface="Calibri"/>
                <a:ea typeface="DejaVu Sans"/>
                <a:cs typeface="DejaVu Sans"/>
              </a:rPr>
              <a:t>Mini-jeu sur les </a:t>
            </a:r>
            <a:r>
              <a:rPr kumimoji="0" lang="fr-FR" sz="1800" b="1" i="0" u="none" strike="noStrike" kern="1200" cap="none" spc="-1" normalizeH="0" baseline="0">
                <a:ln>
                  <a:noFill/>
                </a:ln>
                <a:solidFill>
                  <a:srgbClr val="000000"/>
                </a:solidFill>
                <a:effectLst/>
                <a:uLnTx/>
                <a:uFillTx/>
                <a:latin typeface="Calibri"/>
                <a:ea typeface="DejaVu Sans"/>
                <a:cs typeface="DejaVu Sans"/>
              </a:rPr>
              <a:t>sélecteurs</a:t>
            </a:r>
            <a:r>
              <a:rPr kumimoji="0" lang="en-US" sz="1800" b="1" i="0" u="none" strike="noStrike" kern="1200" cap="none" spc="-1" normalizeH="0" baseline="0" noProof="0">
                <a:ln>
                  <a:noFill/>
                </a:ln>
                <a:solidFill>
                  <a:srgbClr val="000000"/>
                </a:solidFill>
                <a:effectLst/>
                <a:uLnTx/>
                <a:uFillTx/>
                <a:latin typeface="Calibri"/>
                <a:ea typeface="DejaVu Sans"/>
                <a:cs typeface="DejaVu Sans"/>
              </a:rPr>
              <a:t> CSS</a:t>
            </a:r>
            <a:endParaRPr kumimoji="0" lang="fr-FR" sz="1800" b="1"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1" normalizeH="0" baseline="0" noProof="0">
                <a:ln>
                  <a:noFill/>
                </a:ln>
                <a:solidFill>
                  <a:srgbClr val="0563C1"/>
                </a:solidFill>
                <a:effectLst/>
                <a:uLnTx/>
                <a:uFillTx/>
                <a:latin typeface="Calibri"/>
                <a:ea typeface="DejaVu Sans"/>
                <a:cs typeface="DejaVu Sans"/>
                <a:hlinkClick r:id="rId3"/>
              </a:rPr>
              <a:t>https://flukeout.github.io/</a:t>
            </a:r>
            <a:endParaRPr kumimoji="0" lang="fr-FR" sz="1800" b="1"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0" name="Connecteur droit 12"/>
          <p:cNvCxnSpPr/>
          <p:nvPr/>
        </p:nvCxnSpPr>
        <p:spPr>
          <a:xfrm>
            <a:off x="240840" y="6459480"/>
            <a:ext cx="360" cy="398880"/>
          </a:xfrm>
          <a:prstGeom prst="straightConnector1">
            <a:avLst/>
          </a:prstGeom>
          <a:ln w="139700">
            <a:solidFill>
              <a:srgbClr val="ED7D31"/>
            </a:solidFill>
          </a:ln>
        </p:spPr>
      </p:cxnSp>
      <p:grpSp>
        <p:nvGrpSpPr>
          <p:cNvPr id="801" name="Groupe 12"/>
          <p:cNvGrpSpPr/>
          <p:nvPr/>
        </p:nvGrpSpPr>
        <p:grpSpPr>
          <a:xfrm>
            <a:off x="9233640" y="-30600"/>
            <a:ext cx="2958120" cy="564840"/>
            <a:chOff x="9233640" y="-30600"/>
            <a:chExt cx="2958120" cy="564840"/>
          </a:xfrm>
        </p:grpSpPr>
        <p:sp>
          <p:nvSpPr>
            <p:cNvPr id="80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80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804" name="Graphique 218"/>
          <p:cNvPicPr/>
          <p:nvPr/>
        </p:nvPicPr>
        <p:blipFill>
          <a:blip r:embed="rId2"/>
          <a:stretch/>
        </p:blipFill>
        <p:spPr>
          <a:xfrm>
            <a:off x="240840" y="193320"/>
            <a:ext cx="1424520" cy="311400"/>
          </a:xfrm>
          <a:prstGeom prst="rect">
            <a:avLst/>
          </a:prstGeom>
          <a:ln w="0">
            <a:noFill/>
          </a:ln>
        </p:spPr>
      </p:pic>
      <p:sp>
        <p:nvSpPr>
          <p:cNvPr id="80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806" name="Connecteur droit 12"/>
          <p:cNvCxnSpPr/>
          <p:nvPr/>
        </p:nvCxnSpPr>
        <p:spPr>
          <a:xfrm>
            <a:off x="10526040" y="70920"/>
            <a:ext cx="1416600" cy="360"/>
          </a:xfrm>
          <a:prstGeom prst="straightConnector1">
            <a:avLst/>
          </a:prstGeom>
          <a:ln w="57150">
            <a:solidFill>
              <a:srgbClr val="ED7D31"/>
            </a:solidFill>
          </a:ln>
        </p:spPr>
      </p:cxnSp>
      <p:sp>
        <p:nvSpPr>
          <p:cNvPr id="807" name="PlaceHolder 1"/>
          <p:cNvSpPr>
            <a:spLocks noGrp="1"/>
          </p:cNvSpPr>
          <p:nvPr>
            <p:ph type="sldNum" idx="57"/>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55</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808"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09"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Les couleurs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10" name="ZoneTexte 2"/>
          <p:cNvSpPr/>
          <p:nvPr/>
        </p:nvSpPr>
        <p:spPr>
          <a:xfrm>
            <a:off x="1125000" y="1368720"/>
            <a:ext cx="4966920" cy="45871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p</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color: </a:t>
            </a:r>
            <a:r>
              <a:rPr kumimoji="0" lang="fr-FR" sz="1800" b="0" i="0" u="none" strike="noStrike" kern="1200" cap="none" spc="-1" normalizeH="0" baseline="0" noProof="0">
                <a:ln>
                  <a:noFill/>
                </a:ln>
                <a:solidFill>
                  <a:srgbClr val="0184BC"/>
                </a:solidFill>
                <a:effectLst/>
                <a:uLnTx/>
                <a:uFillTx/>
                <a:latin typeface="Consolas"/>
                <a:ea typeface="DejaVu Sans"/>
                <a:cs typeface="DejaVu Sans"/>
              </a:rPr>
              <a:t>rgb</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255</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99</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71</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color: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a:t>
            </a:r>
            <a:r>
              <a:rPr kumimoji="0" lang="fr-FR" sz="1800" b="0" i="0" u="none" strike="noStrike" kern="1200" cap="none" spc="-1" normalizeH="0" baseline="0" noProof="0">
                <a:ln>
                  <a:noFill/>
                </a:ln>
                <a:solidFill>
                  <a:srgbClr val="0184BC"/>
                </a:solidFill>
                <a:effectLst/>
                <a:uLnTx/>
                <a:uFillTx/>
                <a:latin typeface="Consolas"/>
                <a:ea typeface="DejaVu Sans"/>
                <a:cs typeface="DejaVu Sans"/>
              </a:rPr>
              <a:t>ff6347</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(hexadecimal)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color: </a:t>
            </a:r>
            <a:r>
              <a:rPr kumimoji="0" lang="fr-FR" sz="1800" b="0" i="0" u="none" strike="noStrike" kern="1200" cap="none" spc="-1" normalizeH="0" baseline="0" noProof="0">
                <a:ln>
                  <a:noFill/>
                </a:ln>
                <a:solidFill>
                  <a:srgbClr val="0184BC"/>
                </a:solidFill>
                <a:effectLst/>
                <a:uLnTx/>
                <a:uFillTx/>
                <a:latin typeface="Consolas"/>
                <a:ea typeface="DejaVu Sans"/>
                <a:cs typeface="DejaVu Sans"/>
              </a:rPr>
              <a:t>rgb</a:t>
            </a:r>
            <a:r>
              <a:rPr kumimoji="0" lang="fr-FR" sz="1800" b="1" i="0" u="sng" strike="noStrike" kern="1200" cap="none" spc="-1" normalizeH="0" baseline="0" noProof="0">
                <a:ln>
                  <a:noFill/>
                </a:ln>
                <a:solidFill>
                  <a:srgbClr val="0184BC"/>
                </a:solidFill>
                <a:effectLst/>
                <a:uLnTx/>
                <a:uFillTx/>
                <a:latin typeface="Consolas"/>
                <a:ea typeface="DejaVu Sans"/>
                <a:cs typeface="DejaVu Sans"/>
              </a:rPr>
              <a:t>a</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255</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99</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71</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1" i="0" u="sng" strike="noStrike" kern="1200" cap="none" spc="-1" normalizeH="0" baseline="0" noProof="0">
                <a:ln>
                  <a:noFill/>
                </a:ln>
                <a:solidFill>
                  <a:srgbClr val="986801"/>
                </a:solidFill>
                <a:effectLst/>
                <a:uLnTx/>
                <a:uFillTx/>
                <a:latin typeface="Consolas"/>
                <a:ea typeface="DejaVu Sans"/>
                <a:cs typeface="DejaVu Sans"/>
              </a:rPr>
              <a:t>0.5</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Couche Alpha = transparence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De 0 (objet invisible) à 1 (100% opaque),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Exemple 0.5 = 50% d’opacité</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11" name="ZoneTexte 1"/>
          <p:cNvSpPr/>
          <p:nvPr/>
        </p:nvSpPr>
        <p:spPr>
          <a:xfrm>
            <a:off x="6099840" y="1367640"/>
            <a:ext cx="5250960" cy="3250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400" b="1" i="0" u="none" strike="noStrike" kern="1200" cap="none" spc="-1" normalizeH="0" baseline="0" noProof="0">
              <a:ln>
                <a:noFill/>
              </a:ln>
              <a:solidFill>
                <a:srgbClr val="000000"/>
              </a:solidFill>
              <a:effectLst/>
              <a:uLnTx/>
              <a:uFillTx/>
              <a:latin typeface="Calibri"/>
              <a:ea typeface="DejaVu Sans"/>
              <a:cs typeface="DejaVu Sans"/>
            </a:endParaRPr>
          </a:p>
        </p:txBody>
      </p:sp>
      <p:sp>
        <p:nvSpPr>
          <p:cNvPr id="812" name="ZoneTexte 4"/>
          <p:cNvSpPr/>
          <p:nvPr/>
        </p:nvSpPr>
        <p:spPr>
          <a:xfrm>
            <a:off x="6094800" y="1271160"/>
            <a:ext cx="5143320" cy="369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1" normalizeH="0" baseline="0" noProof="0">
              <a:ln>
                <a:noFill/>
              </a:ln>
              <a:solidFill>
                <a:srgbClr val="000000"/>
              </a:solidFill>
              <a:effectLst/>
              <a:uLnTx/>
              <a:uFillTx/>
              <a:latin typeface="Calibri"/>
              <a:ea typeface="DejaVu Sans"/>
              <a:cs typeface="DejaVu Sans"/>
            </a:endParaRPr>
          </a:p>
        </p:txBody>
      </p:sp>
      <p:sp>
        <p:nvSpPr>
          <p:cNvPr id="813" name="ZoneTexte 5"/>
          <p:cNvSpPr/>
          <p:nvPr/>
        </p:nvSpPr>
        <p:spPr>
          <a:xfrm>
            <a:off x="1121040" y="5092200"/>
            <a:ext cx="10116000" cy="369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Calibri"/>
              <a:ea typeface="DejaVu Sans"/>
              <a:cs typeface="DejaVu Sans"/>
            </a:endParaRPr>
          </a:p>
        </p:txBody>
      </p:sp>
      <p:pic>
        <p:nvPicPr>
          <p:cNvPr id="814" name="Image 9" descr="Une image contenant texte, moniteur, équipement électronique, noir&#10;&#10;Description générée automatiquement"/>
          <p:cNvPicPr/>
          <p:nvPr/>
        </p:nvPicPr>
        <p:blipFill>
          <a:blip r:embed="rId3"/>
          <a:srcRect l="33244" t="4702" r="7269" b="12024"/>
          <a:stretch/>
        </p:blipFill>
        <p:spPr>
          <a:xfrm>
            <a:off x="6095880" y="1540080"/>
            <a:ext cx="5135760" cy="3675960"/>
          </a:xfrm>
          <a:prstGeom prst="rect">
            <a:avLst/>
          </a:prstGeom>
          <a:ln w="0">
            <a:noFill/>
          </a:ln>
        </p:spPr>
      </p:pic>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f169a4e-b77a-438e-80a4-0800f20f8d95">
      <UserInfo>
        <DisplayName/>
        <AccountId xsi:nil="true"/>
        <AccountType/>
      </UserInfo>
    </SharedWithUsers>
    <MediaLengthInSeconds xmlns="e7e3fc82-298b-4121-ac6d-4eb14224b4c0" xsi:nil="true"/>
    <TaxCatchAll xmlns="ff169a4e-b77a-438e-80a4-0800f20f8d95" xsi:nil="true"/>
    <lcf76f155ced4ddcb4097134ff3c332f xmlns="e7e3fc82-298b-4121-ac6d-4eb14224b4c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D479FB7DE72DF4DBC5C352B5F04F835" ma:contentTypeVersion="16" ma:contentTypeDescription="Crée un document." ma:contentTypeScope="" ma:versionID="5bc9cff4a45e1f7dbb8bc4692f64c2eb">
  <xsd:schema xmlns:xsd="http://www.w3.org/2001/XMLSchema" xmlns:xs="http://www.w3.org/2001/XMLSchema" xmlns:p="http://schemas.microsoft.com/office/2006/metadata/properties" xmlns:ns2="e7e3fc82-298b-4121-ac6d-4eb14224b4c0" xmlns:ns3="ff169a4e-b77a-438e-80a4-0800f20f8d95" targetNamespace="http://schemas.microsoft.com/office/2006/metadata/properties" ma:root="true" ma:fieldsID="24eaad4a4d2299e2b0ad95647dc69f50" ns2:_="" ns3:_="">
    <xsd:import namespace="e7e3fc82-298b-4121-ac6d-4eb14224b4c0"/>
    <xsd:import namespace="ff169a4e-b77a-438e-80a4-0800f20f8d9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e3fc82-298b-4121-ac6d-4eb14224b4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Balises d’images" ma:readOnly="false" ma:fieldId="{5cf76f15-5ced-4ddc-b409-7134ff3c332f}" ma:taxonomyMulti="true" ma:sspId="1dfdaf2d-072e-4c46-b42c-dfb36a2bca94"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169a4e-b77a-438e-80a4-0800f20f8d95" elementFormDefault="qualified">
    <xsd:import namespace="http://schemas.microsoft.com/office/2006/documentManagement/types"/>
    <xsd:import namespace="http://schemas.microsoft.com/office/infopath/2007/PartnerControls"/>
    <xsd:element name="SharedWithUsers" ma:index="15"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Partagé avec détails" ma:internalName="SharedWithDetails" ma:readOnly="true">
      <xsd:simpleType>
        <xsd:restriction base="dms:Note">
          <xsd:maxLength value="255"/>
        </xsd:restriction>
      </xsd:simpleType>
    </xsd:element>
    <xsd:element name="TaxCatchAll" ma:index="21" nillable="true" ma:displayName="Taxonomy Catch All Column" ma:hidden="true" ma:list="{f9f672ba-1dfe-4cdd-95ae-88f0bf3c15ed}" ma:internalName="TaxCatchAll" ma:showField="CatchAllData" ma:web="ff169a4e-b77a-438e-80a4-0800f20f8d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2127D56-902D-4D94-81CC-B4FF26BE7178}">
  <ds:schemaRefs>
    <ds:schemaRef ds:uri="http://www.w3.org/XML/1998/namespace"/>
    <ds:schemaRef ds:uri="http://purl.org/dc/terms/"/>
    <ds:schemaRef ds:uri="ff169a4e-b77a-438e-80a4-0800f20f8d95"/>
    <ds:schemaRef ds:uri="e7e3fc82-298b-4121-ac6d-4eb14224b4c0"/>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17A0D07B-4AED-4459-BC0B-3BB83C8F6BA1}">
  <ds:schemaRefs>
    <ds:schemaRef ds:uri="http://schemas.microsoft.com/sharepoint/v3/contenttype/forms"/>
  </ds:schemaRefs>
</ds:datastoreItem>
</file>

<file path=customXml/itemProps3.xml><?xml version="1.0" encoding="utf-8"?>
<ds:datastoreItem xmlns:ds="http://schemas.openxmlformats.org/officeDocument/2006/customXml" ds:itemID="{43B125C1-8867-46BD-9799-61E94167FADB}">
  <ds:schemaRefs>
    <ds:schemaRef ds:uri="e7e3fc82-298b-4121-ac6d-4eb14224b4c0"/>
    <ds:schemaRef ds:uri="ff169a4e-b77a-438e-80a4-0800f20f8d9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4949</Words>
  <Application>Microsoft Office PowerPoint</Application>
  <PresentationFormat>Grand écran</PresentationFormat>
  <Paragraphs>883</Paragraphs>
  <Slides>70</Slides>
  <Notes>0</Notes>
  <HiddenSlides>0</HiddenSlides>
  <MMClips>0</MMClips>
  <ScaleCrop>false</ScaleCrop>
  <HeadingPairs>
    <vt:vector size="8" baseType="variant">
      <vt:variant>
        <vt:lpstr>Polices utilisées</vt:lpstr>
      </vt:variant>
      <vt:variant>
        <vt:i4>12</vt:i4>
      </vt:variant>
      <vt:variant>
        <vt:lpstr>Thème</vt:lpstr>
      </vt:variant>
      <vt:variant>
        <vt:i4>2</vt:i4>
      </vt:variant>
      <vt:variant>
        <vt:lpstr>Serveurs OLE incorporés</vt:lpstr>
      </vt:variant>
      <vt:variant>
        <vt:i4>1</vt:i4>
      </vt:variant>
      <vt:variant>
        <vt:lpstr>Titres des diapositives</vt:lpstr>
      </vt:variant>
      <vt:variant>
        <vt:i4>70</vt:i4>
      </vt:variant>
    </vt:vector>
  </HeadingPairs>
  <TitlesOfParts>
    <vt:vector size="85" baseType="lpstr">
      <vt:lpstr>Arial</vt:lpstr>
      <vt:lpstr>Arial Unicode MS</vt:lpstr>
      <vt:lpstr>Arial,Sans-Serif</vt:lpstr>
      <vt:lpstr>Calibri</vt:lpstr>
      <vt:lpstr>Calibri Light</vt:lpstr>
      <vt:lpstr>Cambria</vt:lpstr>
      <vt:lpstr>Consolas</vt:lpstr>
      <vt:lpstr>StarSymbol</vt:lpstr>
      <vt:lpstr>Symbol</vt:lpstr>
      <vt:lpstr>Symbol,Sans-Serif</vt:lpstr>
      <vt:lpstr>Times New Roman</vt:lpstr>
      <vt:lpstr>Wingdings</vt:lpstr>
      <vt:lpstr>Thème Office</vt:lpstr>
      <vt:lpstr>1_Thème Office</vt:lpstr>
      <vt:lpstr>Acrobat Document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Les media queries</vt:lpstr>
      <vt:lpstr>Les media queries</vt:lpstr>
      <vt:lpstr>Les media queries</vt:lpstr>
      <vt:lpstr>Les media queries</vt:lpstr>
      <vt:lpstr>Les media queries : liens utiles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Raphaël Lafosse</dc:creator>
  <cp:lastModifiedBy>David Wils</cp:lastModifiedBy>
  <cp:revision>3</cp:revision>
  <dcterms:created xsi:type="dcterms:W3CDTF">2021-08-24T09:07:29Z</dcterms:created>
  <dcterms:modified xsi:type="dcterms:W3CDTF">2023-04-05T13:21:24Z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0x0101004D479FB7DE72DF4DBC5C352B5F04F835</vt:lpwstr>
  </property>
  <property fmtid="{D5CDD505-2E9C-101B-9397-08002B2CF9AE}" pid="3" name="Order">
    <vt:r8>29900</vt:r8>
  </property>
  <property fmtid="{D5CDD505-2E9C-101B-9397-08002B2CF9AE}" pid="4" name="_ExtendedDescription">
    <vt:lpwstr/>
  </property>
  <property fmtid="{D5CDD505-2E9C-101B-9397-08002B2CF9AE}" pid="5" name="TriggerFlowInfo">
    <vt:lpwstr/>
  </property>
  <property fmtid="{D5CDD505-2E9C-101B-9397-08002B2CF9AE}" pid="6" name="ComplianceAssetId">
    <vt:lpwstr/>
  </property>
  <property fmtid="{D5CDD505-2E9C-101B-9397-08002B2CF9AE}" pid="7" name="MediaServiceImageTags">
    <vt:lpwstr/>
  </property>
</Properties>
</file>